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2"/>
  </p:notesMasterIdLst>
  <p:sldIdLst>
    <p:sldId id="280" r:id="rId2"/>
    <p:sldId id="493" r:id="rId3"/>
    <p:sldId id="501" r:id="rId4"/>
    <p:sldId id="284" r:id="rId5"/>
    <p:sldId id="481" r:id="rId6"/>
    <p:sldId id="474" r:id="rId7"/>
    <p:sldId id="259" r:id="rId8"/>
    <p:sldId id="267" r:id="rId9"/>
    <p:sldId id="282" r:id="rId10"/>
    <p:sldId id="495" r:id="rId11"/>
    <p:sldId id="286" r:id="rId12"/>
    <p:sldId id="283" r:id="rId13"/>
    <p:sldId id="491" r:id="rId14"/>
    <p:sldId id="281" r:id="rId15"/>
    <p:sldId id="291" r:id="rId16"/>
    <p:sldId id="292" r:id="rId17"/>
    <p:sldId id="480" r:id="rId18"/>
    <p:sldId id="482" r:id="rId19"/>
    <p:sldId id="278" r:id="rId20"/>
    <p:sldId id="486" r:id="rId21"/>
    <p:sldId id="477" r:id="rId22"/>
    <p:sldId id="492" r:id="rId23"/>
    <p:sldId id="484" r:id="rId24"/>
    <p:sldId id="485" r:id="rId25"/>
    <p:sldId id="478" r:id="rId26"/>
    <p:sldId id="498" r:id="rId27"/>
    <p:sldId id="499" r:id="rId28"/>
    <p:sldId id="500" r:id="rId29"/>
    <p:sldId id="497" r:id="rId30"/>
    <p:sldId id="502" r:id="rId31"/>
  </p:sldIdLst>
  <p:sldSz cx="14630400" cy="8229600"/>
  <p:notesSz cx="8229600" cy="14630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kul Wadhokar" initials="MW" lastIdx="2" clrIdx="0">
    <p:extLst>
      <p:ext uri="{19B8F6BF-5375-455C-9EA6-DF929625EA0E}">
        <p15:presenceInfo xmlns:p15="http://schemas.microsoft.com/office/powerpoint/2012/main" userId="Mukul Wadhok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81641"/>
    <a:srgbClr val="D9D9D9"/>
    <a:srgbClr val="33F6FB"/>
    <a:srgbClr val="51E54D"/>
    <a:srgbClr val="83E28E"/>
    <a:srgbClr val="DD901F"/>
    <a:srgbClr val="F363CD"/>
    <a:srgbClr val="B5740B"/>
    <a:srgbClr val="ECDE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5" autoAdjust="0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597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jj\OneDrive\Desktop\LCE%20Project%20Final\LCE_Project_final%202.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jj\OneDrive\Desktop\LCE%20Project%20Final\LCE_Project_final%205.0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jj\OneDrive\Desktop\LCE%20Project%20Final\LCE_Project_final%205.0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jj\OneDrive\Desktop\LCE%20Project%20Final\LCE_Project_final%205.0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jj\OneDrive\Desktop\LCE%20Project%20Final\LCE_Project_final%203.0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jj\OneDrive\Desktop\LCE%20Project%20Final\LCE_Project_final%203.0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jj\OneDrive\Desktop\LCE%20Project%20Final\LCE_Project_final%203.0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jj\OneDrive\Desktop\LCE%20Project%20Final\LCE_Project_final%203.0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ukul%20Wadhokar\Downloads\LCE_Project_final%205.0%20(1)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ukul%20Wadhokar\Downloads\LCE_Project_final%205.0%20(1)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jj\OneDrive\Desktop\LCE%20Project%20Final\LCE_Project_final%202.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jj\OneDrive\Desktop\LCE%20Project%20Final\LCE_Project_final%202.0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jj\OneDrive\Desktop\LCE%20Project%20Final\LCE_Project_final%202.0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jj\OneDrive\Desktop\LCE%20Project%20Final\LCE_Project_final%202.0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jj\OneDrive\Desktop\LCE%20Project%20Final\LCE_Project_final%205.0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jj\OneDrive\Desktop\LCE%20Project%20Final\LCE_Project_final%205.0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jj\OneDrive\Desktop\LCE%20Project%20Final\LCE_Project_final%205.0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jj\OneDrive\Desktop\LCE%20Project%20Final\LCE_Project_final%205.0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bar"/>
        <c:grouping val="stacked"/>
        <c:varyColors val="0"/>
        <c:ser>
          <c:idx val="1"/>
          <c:order val="1"/>
          <c:tx>
            <c:strRef>
              <c:f>[1]Sheet2!$J$9:$J$10</c:f>
              <c:strCache>
                <c:ptCount val="1"/>
                <c:pt idx="0">
                  <c:v>Rating of aspects in materials Aluminium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[1]Sheet2!$H$11:$H$18</c:f>
              <c:strCache>
                <c:ptCount val="8"/>
                <c:pt idx="0">
                  <c:v>Weight</c:v>
                </c:pt>
                <c:pt idx="1">
                  <c:v>Usability</c:v>
                </c:pt>
                <c:pt idx="2">
                  <c:v>Heat distribution</c:v>
                </c:pt>
                <c:pt idx="3">
                  <c:v>Cost </c:v>
                </c:pt>
                <c:pt idx="4">
                  <c:v>Cleaning</c:v>
                </c:pt>
                <c:pt idx="5">
                  <c:v>Durability</c:v>
                </c:pt>
                <c:pt idx="6">
                  <c:v>Scratch resistance</c:v>
                </c:pt>
                <c:pt idx="7">
                  <c:v>Reactivity</c:v>
                </c:pt>
              </c:strCache>
            </c:strRef>
          </c:cat>
          <c:val>
            <c:numRef>
              <c:f>[1]Sheet2!$J$11:$J$18</c:f>
              <c:numCache>
                <c:formatCode>General</c:formatCode>
                <c:ptCount val="8"/>
                <c:pt idx="0">
                  <c:v>-0.9</c:v>
                </c:pt>
                <c:pt idx="1">
                  <c:v>-0.8</c:v>
                </c:pt>
                <c:pt idx="2">
                  <c:v>-0.9</c:v>
                </c:pt>
                <c:pt idx="3">
                  <c:v>-0.6</c:v>
                </c:pt>
                <c:pt idx="4">
                  <c:v>-0.6</c:v>
                </c:pt>
                <c:pt idx="5">
                  <c:v>-0.6</c:v>
                </c:pt>
                <c:pt idx="6">
                  <c:v>-0.5</c:v>
                </c:pt>
                <c:pt idx="7">
                  <c:v>-0.5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98-438D-9C4E-C92A225404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9"/>
        <c:overlap val="100"/>
        <c:axId val="410924112"/>
        <c:axId val="410925552"/>
      </c:barChart>
      <c:barChart>
        <c:barDir val="bar"/>
        <c:grouping val="stacked"/>
        <c:varyColors val="0"/>
        <c:ser>
          <c:idx val="0"/>
          <c:order val="0"/>
          <c:tx>
            <c:strRef>
              <c:f>[1]Sheet2!$I$9:$I$10</c:f>
              <c:strCache>
                <c:ptCount val="1"/>
                <c:pt idx="0">
                  <c:v>Rating of aspects in materials steel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[1]Sheet2!$H$11:$H$18</c:f>
              <c:strCache>
                <c:ptCount val="8"/>
                <c:pt idx="0">
                  <c:v>Weight</c:v>
                </c:pt>
                <c:pt idx="1">
                  <c:v>Usability</c:v>
                </c:pt>
                <c:pt idx="2">
                  <c:v>Heat distribution</c:v>
                </c:pt>
                <c:pt idx="3">
                  <c:v>Cost </c:v>
                </c:pt>
                <c:pt idx="4">
                  <c:v>Cleaning</c:v>
                </c:pt>
                <c:pt idx="5">
                  <c:v>Durability</c:v>
                </c:pt>
                <c:pt idx="6">
                  <c:v>Scratch resistance</c:v>
                </c:pt>
                <c:pt idx="7">
                  <c:v>Reactivity</c:v>
                </c:pt>
              </c:strCache>
            </c:strRef>
          </c:cat>
          <c:val>
            <c:numRef>
              <c:f>[1]Sheet2!$I$11:$I$18</c:f>
              <c:numCache>
                <c:formatCode>General</c:formatCode>
                <c:ptCount val="8"/>
                <c:pt idx="0">
                  <c:v>0.5</c:v>
                </c:pt>
                <c:pt idx="1">
                  <c:v>0.7</c:v>
                </c:pt>
                <c:pt idx="2">
                  <c:v>0.7</c:v>
                </c:pt>
                <c:pt idx="3">
                  <c:v>0.8</c:v>
                </c:pt>
                <c:pt idx="4">
                  <c:v>0.9</c:v>
                </c:pt>
                <c:pt idx="5">
                  <c:v>0.9</c:v>
                </c:pt>
                <c:pt idx="6">
                  <c:v>0.9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98-438D-9C4E-C92A225404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9"/>
        <c:overlap val="100"/>
        <c:axId val="749298880"/>
        <c:axId val="749299840"/>
      </c:barChart>
      <c:catAx>
        <c:axId val="410924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410925552"/>
        <c:crosses val="autoZero"/>
        <c:auto val="1"/>
        <c:lblAlgn val="ctr"/>
        <c:lblOffset val="100"/>
        <c:noMultiLvlLbl val="0"/>
      </c:catAx>
      <c:valAx>
        <c:axId val="410925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0924112"/>
        <c:crosses val="autoZero"/>
        <c:crossBetween val="between"/>
      </c:valAx>
      <c:valAx>
        <c:axId val="749299840"/>
        <c:scaling>
          <c:orientation val="minMax"/>
        </c:scaling>
        <c:delete val="0"/>
        <c:axPos val="t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749298880"/>
        <c:crosses val="max"/>
        <c:crossBetween val="between"/>
      </c:valAx>
      <c:catAx>
        <c:axId val="7492988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492998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solidFill>
        <a:schemeClr val="tx1"/>
      </a:solidFill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DE" sz="24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kern="1200" spc="0" baseline="0">
                <a:solidFill>
                  <a:schemeClr val="bg1"/>
                </a:solidFill>
              </a:rPr>
              <a:t>Aluminum</a:t>
            </a:r>
          </a:p>
        </c:rich>
      </c:tx>
      <c:layout>
        <c:manualLayout>
          <c:xMode val="edge"/>
          <c:yMode val="edge"/>
          <c:x val="0.37212894207575176"/>
          <c:y val="8.5952299214294061E-3"/>
        </c:manualLayout>
      </c:layout>
      <c:overlay val="0"/>
      <c:spPr>
        <a:solidFill>
          <a:srgbClr val="FF000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DE" sz="24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'Machine Calc'!$AV$113</c:f>
              <c:strCache>
                <c:ptCount val="1"/>
                <c:pt idx="0">
                  <c:v>Variable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'Machine Calc'!$AV$114:$AV$209</c:f>
              <c:numCache>
                <c:formatCode>_ [$€-2]\ * #,##0.00_ ;_ [$€-2]\ * \-#,##0.00_ ;_ [$€-2]\ * "-"??_ ;_ @_ </c:formatCode>
                <c:ptCount val="96"/>
                <c:pt idx="0">
                  <c:v>1.6956375308641973</c:v>
                </c:pt>
                <c:pt idx="1">
                  <c:v>1.6956375308641973</c:v>
                </c:pt>
                <c:pt idx="2">
                  <c:v>1.6956375308641976</c:v>
                </c:pt>
                <c:pt idx="3">
                  <c:v>1.6956375308641976</c:v>
                </c:pt>
                <c:pt idx="4">
                  <c:v>1.6956375308641976</c:v>
                </c:pt>
                <c:pt idx="5">
                  <c:v>1.6956375308641973</c:v>
                </c:pt>
                <c:pt idx="6">
                  <c:v>1.6956375308641971</c:v>
                </c:pt>
                <c:pt idx="7">
                  <c:v>1.6956375308641973</c:v>
                </c:pt>
                <c:pt idx="8">
                  <c:v>1.6956375308641976</c:v>
                </c:pt>
                <c:pt idx="9">
                  <c:v>1.6956375308641976</c:v>
                </c:pt>
                <c:pt idx="10">
                  <c:v>1.6956375308641976</c:v>
                </c:pt>
                <c:pt idx="11">
                  <c:v>1.6956375308641976</c:v>
                </c:pt>
                <c:pt idx="12">
                  <c:v>1.6956375308641971</c:v>
                </c:pt>
                <c:pt idx="13">
                  <c:v>1.6956375308641976</c:v>
                </c:pt>
                <c:pt idx="14">
                  <c:v>1.6956375308641976</c:v>
                </c:pt>
                <c:pt idx="15">
                  <c:v>1.6956375308641973</c:v>
                </c:pt>
                <c:pt idx="16">
                  <c:v>1.6956375308641971</c:v>
                </c:pt>
                <c:pt idx="17">
                  <c:v>1.6956375308641971</c:v>
                </c:pt>
                <c:pt idx="18">
                  <c:v>1.6956375308641973</c:v>
                </c:pt>
                <c:pt idx="19">
                  <c:v>1.6956375308641973</c:v>
                </c:pt>
                <c:pt idx="20">
                  <c:v>1.6956375308641973</c:v>
                </c:pt>
                <c:pt idx="21">
                  <c:v>1.6956375308641976</c:v>
                </c:pt>
                <c:pt idx="22">
                  <c:v>1.6956375308641976</c:v>
                </c:pt>
                <c:pt idx="23">
                  <c:v>1.6956375308641976</c:v>
                </c:pt>
                <c:pt idx="24">
                  <c:v>1.6956375308641978</c:v>
                </c:pt>
                <c:pt idx="25">
                  <c:v>1.6956375308641976</c:v>
                </c:pt>
                <c:pt idx="26">
                  <c:v>1.6956375308641976</c:v>
                </c:pt>
                <c:pt idx="27">
                  <c:v>1.6956375308641976</c:v>
                </c:pt>
                <c:pt idx="28">
                  <c:v>1.6956375308641976</c:v>
                </c:pt>
                <c:pt idx="29">
                  <c:v>1.6956375308641971</c:v>
                </c:pt>
                <c:pt idx="30">
                  <c:v>1.6956375308641976</c:v>
                </c:pt>
                <c:pt idx="31">
                  <c:v>1.6956375308641976</c:v>
                </c:pt>
                <c:pt idx="32">
                  <c:v>1.6956375308641976</c:v>
                </c:pt>
                <c:pt idx="33">
                  <c:v>1.6956375308641976</c:v>
                </c:pt>
                <c:pt idx="34">
                  <c:v>1.6956375308641973</c:v>
                </c:pt>
                <c:pt idx="35">
                  <c:v>1.6956375308641973</c:v>
                </c:pt>
                <c:pt idx="36">
                  <c:v>1.6956375308641976</c:v>
                </c:pt>
                <c:pt idx="37">
                  <c:v>1.6956375308641971</c:v>
                </c:pt>
                <c:pt idx="38">
                  <c:v>1.6956375308641976</c:v>
                </c:pt>
                <c:pt idx="39">
                  <c:v>1.6956375308641971</c:v>
                </c:pt>
                <c:pt idx="40">
                  <c:v>1.6956375308641976</c:v>
                </c:pt>
                <c:pt idx="41">
                  <c:v>1.6956375308641973</c:v>
                </c:pt>
                <c:pt idx="42">
                  <c:v>1.6956375308641973</c:v>
                </c:pt>
                <c:pt idx="43">
                  <c:v>1.6956375308641973</c:v>
                </c:pt>
                <c:pt idx="44">
                  <c:v>1.6956375308641973</c:v>
                </c:pt>
                <c:pt idx="45">
                  <c:v>1.6956375308641973</c:v>
                </c:pt>
                <c:pt idx="46">
                  <c:v>1.6956375308641973</c:v>
                </c:pt>
                <c:pt idx="47">
                  <c:v>1.6956375308641976</c:v>
                </c:pt>
                <c:pt idx="48">
                  <c:v>1.6956375308641976</c:v>
                </c:pt>
                <c:pt idx="49">
                  <c:v>1.6956375308641976</c:v>
                </c:pt>
                <c:pt idx="50">
                  <c:v>1.6956375308641976</c:v>
                </c:pt>
                <c:pt idx="51">
                  <c:v>1.6956375308641976</c:v>
                </c:pt>
                <c:pt idx="52">
                  <c:v>1.6956375308641973</c:v>
                </c:pt>
                <c:pt idx="53">
                  <c:v>1.6956375308641978</c:v>
                </c:pt>
                <c:pt idx="54">
                  <c:v>1.6956375308641973</c:v>
                </c:pt>
                <c:pt idx="55">
                  <c:v>1.6956375308641976</c:v>
                </c:pt>
                <c:pt idx="56">
                  <c:v>1.6956375308641973</c:v>
                </c:pt>
                <c:pt idx="57">
                  <c:v>1.6956375308641976</c:v>
                </c:pt>
                <c:pt idx="58">
                  <c:v>1.6956375308641973</c:v>
                </c:pt>
                <c:pt idx="59">
                  <c:v>1.6956375308641976</c:v>
                </c:pt>
                <c:pt idx="60">
                  <c:v>1.6956375308641973</c:v>
                </c:pt>
                <c:pt idx="61">
                  <c:v>1.6956375308641976</c:v>
                </c:pt>
                <c:pt idx="62">
                  <c:v>1.6956375308641973</c:v>
                </c:pt>
                <c:pt idx="63">
                  <c:v>1.6956375308641971</c:v>
                </c:pt>
                <c:pt idx="64">
                  <c:v>1.6956375308641973</c:v>
                </c:pt>
                <c:pt idx="65">
                  <c:v>1.6956375308641976</c:v>
                </c:pt>
                <c:pt idx="66">
                  <c:v>1.6956375308641976</c:v>
                </c:pt>
                <c:pt idx="67">
                  <c:v>1.6956375308641976</c:v>
                </c:pt>
                <c:pt idx="68">
                  <c:v>1.6956375308641978</c:v>
                </c:pt>
                <c:pt idx="69">
                  <c:v>1.6956375308641976</c:v>
                </c:pt>
                <c:pt idx="70">
                  <c:v>1.6956375308641976</c:v>
                </c:pt>
                <c:pt idx="71">
                  <c:v>1.6956375308641976</c:v>
                </c:pt>
                <c:pt idx="72">
                  <c:v>1.6956375308641976</c:v>
                </c:pt>
                <c:pt idx="73">
                  <c:v>1.6956375308641973</c:v>
                </c:pt>
                <c:pt idx="74">
                  <c:v>1.6956375308641976</c:v>
                </c:pt>
                <c:pt idx="75">
                  <c:v>1.6956375308641973</c:v>
                </c:pt>
                <c:pt idx="76">
                  <c:v>1.6956375308641976</c:v>
                </c:pt>
                <c:pt idx="77">
                  <c:v>1.6956375308641976</c:v>
                </c:pt>
                <c:pt idx="78">
                  <c:v>1.6956375308641973</c:v>
                </c:pt>
                <c:pt idx="79">
                  <c:v>1.6956375308641971</c:v>
                </c:pt>
                <c:pt idx="80">
                  <c:v>1.6956375308641973</c:v>
                </c:pt>
                <c:pt idx="81">
                  <c:v>1.6956375308641976</c:v>
                </c:pt>
                <c:pt idx="82">
                  <c:v>1.6956375308641973</c:v>
                </c:pt>
                <c:pt idx="83">
                  <c:v>1.6956375308641971</c:v>
                </c:pt>
                <c:pt idx="84">
                  <c:v>1.6956375308641973</c:v>
                </c:pt>
                <c:pt idx="85">
                  <c:v>1.6956375308641976</c:v>
                </c:pt>
                <c:pt idx="86">
                  <c:v>1.6956375308641976</c:v>
                </c:pt>
                <c:pt idx="87">
                  <c:v>1.6956375308641973</c:v>
                </c:pt>
                <c:pt idx="88">
                  <c:v>1.6956375308641976</c:v>
                </c:pt>
                <c:pt idx="89">
                  <c:v>1.6956375308641973</c:v>
                </c:pt>
                <c:pt idx="90">
                  <c:v>1.6956375308641976</c:v>
                </c:pt>
                <c:pt idx="91">
                  <c:v>1.6956375308641973</c:v>
                </c:pt>
                <c:pt idx="92">
                  <c:v>1.6956375308641976</c:v>
                </c:pt>
                <c:pt idx="93">
                  <c:v>1.6956375308641973</c:v>
                </c:pt>
                <c:pt idx="94">
                  <c:v>1.6956375308641976</c:v>
                </c:pt>
                <c:pt idx="95">
                  <c:v>1.6956375308641973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F10-4402-84A7-34C354576DD1}"/>
            </c:ext>
          </c:extLst>
        </c:ser>
        <c:ser>
          <c:idx val="1"/>
          <c:order val="1"/>
          <c:tx>
            <c:strRef>
              <c:f>'Machine Calc'!$AW$113</c:f>
              <c:strCache>
                <c:ptCount val="1"/>
                <c:pt idx="0">
                  <c:v>Fixed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'Machine Calc'!$AW$114:$AW$209</c:f>
              <c:numCache>
                <c:formatCode>_ [$€-2]\ * #,##0.00_ ;_ [$€-2]\ * \-#,##0.00_ ;_ [$€-2]\ * "-"??_ ;_ @_ </c:formatCode>
                <c:ptCount val="96"/>
                <c:pt idx="0">
                  <c:v>0.72372177161181106</c:v>
                </c:pt>
                <c:pt idx="1">
                  <c:v>0.6031014763431759</c:v>
                </c:pt>
                <c:pt idx="2">
                  <c:v>0.51694412257986522</c:v>
                </c:pt>
                <c:pt idx="3">
                  <c:v>0.45232610725738198</c:v>
                </c:pt>
                <c:pt idx="4">
                  <c:v>0.40206765089545066</c:v>
                </c:pt>
                <c:pt idx="5">
                  <c:v>0.36186088580590553</c:v>
                </c:pt>
                <c:pt idx="6">
                  <c:v>0.53233852983139263</c:v>
                </c:pt>
                <c:pt idx="7">
                  <c:v>0.48797698567877651</c:v>
                </c:pt>
                <c:pt idx="8">
                  <c:v>0.45044029447271683</c:v>
                </c:pt>
                <c:pt idx="9">
                  <c:v>0.41826598772466561</c:v>
                </c:pt>
                <c:pt idx="10">
                  <c:v>0.39038158854302124</c:v>
                </c:pt>
                <c:pt idx="11">
                  <c:v>0.36598273925908237</c:v>
                </c:pt>
                <c:pt idx="12">
                  <c:v>0.34445434283207754</c:v>
                </c:pt>
                <c:pt idx="13">
                  <c:v>0.32531799045251769</c:v>
                </c:pt>
                <c:pt idx="14">
                  <c:v>0.30819599095501671</c:v>
                </c:pt>
                <c:pt idx="15">
                  <c:v>0.29278619140726592</c:v>
                </c:pt>
                <c:pt idx="16">
                  <c:v>0.2788439918164437</c:v>
                </c:pt>
                <c:pt idx="17">
                  <c:v>0.36785630901052641</c:v>
                </c:pt>
                <c:pt idx="18">
                  <c:v>0.35186255644485137</c:v>
                </c:pt>
                <c:pt idx="19">
                  <c:v>0.33720161659298253</c:v>
                </c:pt>
                <c:pt idx="20">
                  <c:v>0.32371355192926321</c:v>
                </c:pt>
                <c:pt idx="21">
                  <c:v>0.31126303070121464</c:v>
                </c:pt>
                <c:pt idx="22">
                  <c:v>0.29973477030487333</c:v>
                </c:pt>
                <c:pt idx="23">
                  <c:v>0.28902995707969925</c:v>
                </c:pt>
                <c:pt idx="24">
                  <c:v>0.27906340683557179</c:v>
                </c:pt>
                <c:pt idx="25">
                  <c:v>0.26976129327438608</c:v>
                </c:pt>
                <c:pt idx="26">
                  <c:v>0.26105931607198646</c:v>
                </c:pt>
                <c:pt idx="27">
                  <c:v>0.25290121244473696</c:v>
                </c:pt>
                <c:pt idx="28">
                  <c:v>0.31302890207023765</c:v>
                </c:pt>
                <c:pt idx="29">
                  <c:v>0.30382216965640707</c:v>
                </c:pt>
                <c:pt idx="30">
                  <c:v>0.2951415362376526</c:v>
                </c:pt>
                <c:pt idx="31">
                  <c:v>0.28694316023105115</c:v>
                </c:pt>
                <c:pt idx="32">
                  <c:v>0.27918793968426603</c:v>
                </c:pt>
                <c:pt idx="33">
                  <c:v>0.27184088863994321</c:v>
                </c:pt>
                <c:pt idx="34">
                  <c:v>0.26487060944404722</c:v>
                </c:pt>
                <c:pt idx="35">
                  <c:v>0.25824884420794608</c:v>
                </c:pt>
                <c:pt idx="36">
                  <c:v>0.2519500919101913</c:v>
                </c:pt>
                <c:pt idx="37">
                  <c:v>0.24595128019804385</c:v>
                </c:pt>
                <c:pt idx="38">
                  <c:v>0.24023148298413582</c:v>
                </c:pt>
                <c:pt idx="39">
                  <c:v>0.28561519860009327</c:v>
                </c:pt>
                <c:pt idx="40">
                  <c:v>0.27926819418675786</c:v>
                </c:pt>
                <c:pt idx="41">
                  <c:v>0.27319714648704574</c:v>
                </c:pt>
                <c:pt idx="42">
                  <c:v>0.26738444124264055</c:v>
                </c:pt>
                <c:pt idx="43">
                  <c:v>0.26181393205008552</c:v>
                </c:pt>
                <c:pt idx="44">
                  <c:v>0.25647079057967559</c:v>
                </c:pt>
                <c:pt idx="45">
                  <c:v>0.2513413747680821</c:v>
                </c:pt>
                <c:pt idx="46">
                  <c:v>0.24641311251772754</c:v>
                </c:pt>
                <c:pt idx="47">
                  <c:v>0.24167439881546357</c:v>
                </c:pt>
                <c:pt idx="48">
                  <c:v>0.23711450449819063</c:v>
                </c:pt>
                <c:pt idx="49">
                  <c:v>0.23272349515563154</c:v>
                </c:pt>
                <c:pt idx="50">
                  <c:v>0.26916697651800664</c:v>
                </c:pt>
                <c:pt idx="51">
                  <c:v>0.26436042336589938</c:v>
                </c:pt>
                <c:pt idx="52">
                  <c:v>0.2597225212015854</c:v>
                </c:pt>
                <c:pt idx="53">
                  <c:v>0.25524454669810975</c:v>
                </c:pt>
                <c:pt idx="54">
                  <c:v>0.2509183679405147</c:v>
                </c:pt>
                <c:pt idx="55">
                  <c:v>0.24673639514150608</c:v>
                </c:pt>
                <c:pt idx="56">
                  <c:v>0.24269153620476011</c:v>
                </c:pt>
                <c:pt idx="57">
                  <c:v>0.23877715658855433</c:v>
                </c:pt>
                <c:pt idx="58">
                  <c:v>0.23498704299191056</c:v>
                </c:pt>
                <c:pt idx="59">
                  <c:v>0.23131537044516196</c:v>
                </c:pt>
                <c:pt idx="60">
                  <c:v>0.22775667243831332</c:v>
                </c:pt>
                <c:pt idx="61">
                  <c:v>0.25820149512994889</c:v>
                </c:pt>
                <c:pt idx="62">
                  <c:v>0.25434774147129297</c:v>
                </c:pt>
                <c:pt idx="63">
                  <c:v>0.25060733350847986</c:v>
                </c:pt>
                <c:pt idx="64">
                  <c:v>0.24697534316777725</c:v>
                </c:pt>
                <c:pt idx="65">
                  <c:v>0.24344712397966614</c:v>
                </c:pt>
                <c:pt idx="66">
                  <c:v>0.24001829124755816</c:v>
                </c:pt>
                <c:pt idx="67">
                  <c:v>0.23668470386911986</c:v>
                </c:pt>
                <c:pt idx="68">
                  <c:v>0.23344244765173464</c:v>
                </c:pt>
                <c:pt idx="69">
                  <c:v>0.23028781998076522</c:v>
                </c:pt>
                <c:pt idx="70">
                  <c:v>0.22721731571435505</c:v>
                </c:pt>
                <c:pt idx="71">
                  <c:v>0.22422761419179776</c:v>
                </c:pt>
                <c:pt idx="72">
                  <c:v>0.25036900842419341</c:v>
                </c:pt>
                <c:pt idx="73">
                  <c:v>0.24715914934183195</c:v>
                </c:pt>
                <c:pt idx="74">
                  <c:v>0.24403055251472017</c:v>
                </c:pt>
                <c:pt idx="75">
                  <c:v>0.24098017060828614</c:v>
                </c:pt>
                <c:pt idx="76">
                  <c:v>0.23800510677361597</c:v>
                </c:pt>
                <c:pt idx="77">
                  <c:v>0.23510260547149872</c:v>
                </c:pt>
                <c:pt idx="78">
                  <c:v>0.23227004395979386</c:v>
                </c:pt>
                <c:pt idx="79">
                  <c:v>0.22950492438884393</c:v>
                </c:pt>
                <c:pt idx="80">
                  <c:v>0.22680486645485753</c:v>
                </c:pt>
                <c:pt idx="81">
                  <c:v>0.22416760056584756</c:v>
                </c:pt>
                <c:pt idx="82">
                  <c:v>0.24730492665228909</c:v>
                </c:pt>
                <c:pt idx="83">
                  <c:v>0.24449464339487675</c:v>
                </c:pt>
                <c:pt idx="84">
                  <c:v>0.24174751257021521</c:v>
                </c:pt>
                <c:pt idx="85">
                  <c:v>0.23906142909721281</c:v>
                </c:pt>
                <c:pt idx="86">
                  <c:v>0.23643438042581488</c:v>
                </c:pt>
                <c:pt idx="87">
                  <c:v>0.23386444150814298</c:v>
                </c:pt>
                <c:pt idx="88">
                  <c:v>0.2313497700940769</c:v>
                </c:pt>
                <c:pt idx="89">
                  <c:v>0.22888860232711866</c:v>
                </c:pt>
                <c:pt idx="90">
                  <c:v>0.22647924861841218</c:v>
                </c:pt>
                <c:pt idx="91">
                  <c:v>0.22412008977863704</c:v>
                </c:pt>
                <c:pt idx="92">
                  <c:v>0.22180957338916651</c:v>
                </c:pt>
                <c:pt idx="93">
                  <c:v>0.24237391417178994</c:v>
                </c:pt>
                <c:pt idx="94">
                  <c:v>0.23992569281651932</c:v>
                </c:pt>
                <c:pt idx="95">
                  <c:v>0.23752643588835415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10-4402-84A7-34C354576DD1}"/>
            </c:ext>
          </c:extLst>
        </c:ser>
        <c:ser>
          <c:idx val="2"/>
          <c:order val="2"/>
          <c:tx>
            <c:strRef>
              <c:f>'Machine Calc'!$AX$113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rgbClr val="981641"/>
              </a:solidFill>
              <a:round/>
            </a:ln>
            <a:effectLst/>
          </c:spPr>
          <c:marker>
            <c:symbol val="none"/>
          </c:marker>
          <c:val>
            <c:numRef>
              <c:f>'Machine Calc'!$AX$114:$AX$209</c:f>
              <c:numCache>
                <c:formatCode>_ [$€-2]\ * #,##0.00_ ;_ [$€-2]\ * \-#,##0.00_ ;_ [$€-2]\ * "-"??_ ;_ @_ </c:formatCode>
                <c:ptCount val="96"/>
                <c:pt idx="0">
                  <c:v>2.4193593024760083</c:v>
                </c:pt>
                <c:pt idx="1">
                  <c:v>2.2987390072073732</c:v>
                </c:pt>
                <c:pt idx="2">
                  <c:v>2.2125816534440625</c:v>
                </c:pt>
                <c:pt idx="3">
                  <c:v>2.1479636381215794</c:v>
                </c:pt>
                <c:pt idx="4">
                  <c:v>2.0977051817596482</c:v>
                </c:pt>
                <c:pt idx="5">
                  <c:v>2.0574984166701027</c:v>
                </c:pt>
                <c:pt idx="6">
                  <c:v>2.2279760606955898</c:v>
                </c:pt>
                <c:pt idx="7">
                  <c:v>2.1836145165429737</c:v>
                </c:pt>
                <c:pt idx="8">
                  <c:v>2.1460778253369144</c:v>
                </c:pt>
                <c:pt idx="9">
                  <c:v>2.1139035185888631</c:v>
                </c:pt>
                <c:pt idx="10">
                  <c:v>2.0860191194072186</c:v>
                </c:pt>
                <c:pt idx="11">
                  <c:v>2.0616202701232798</c:v>
                </c:pt>
                <c:pt idx="12">
                  <c:v>2.0400918736962748</c:v>
                </c:pt>
                <c:pt idx="13">
                  <c:v>2.0209555213167154</c:v>
                </c:pt>
                <c:pt idx="14">
                  <c:v>2.0038335218192143</c:v>
                </c:pt>
                <c:pt idx="15">
                  <c:v>1.9884237222714631</c:v>
                </c:pt>
                <c:pt idx="16">
                  <c:v>1.9744815226806409</c:v>
                </c:pt>
                <c:pt idx="17">
                  <c:v>2.0634938398747233</c:v>
                </c:pt>
                <c:pt idx="18">
                  <c:v>2.0475000873090488</c:v>
                </c:pt>
                <c:pt idx="19">
                  <c:v>2.0328391474571799</c:v>
                </c:pt>
                <c:pt idx="20">
                  <c:v>2.0193510827934604</c:v>
                </c:pt>
                <c:pt idx="21">
                  <c:v>2.0069005615654123</c:v>
                </c:pt>
                <c:pt idx="22">
                  <c:v>1.9953723011690709</c:v>
                </c:pt>
                <c:pt idx="23">
                  <c:v>1.9846674879438968</c:v>
                </c:pt>
                <c:pt idx="24">
                  <c:v>1.9747009376997695</c:v>
                </c:pt>
                <c:pt idx="25">
                  <c:v>1.9653988241385836</c:v>
                </c:pt>
                <c:pt idx="26">
                  <c:v>1.9566968469361841</c:v>
                </c:pt>
                <c:pt idx="27">
                  <c:v>1.9485387433089345</c:v>
                </c:pt>
                <c:pt idx="28">
                  <c:v>2.0086664329344353</c:v>
                </c:pt>
                <c:pt idx="29">
                  <c:v>1.9994597005206041</c:v>
                </c:pt>
                <c:pt idx="30">
                  <c:v>1.9907790671018502</c:v>
                </c:pt>
                <c:pt idx="31">
                  <c:v>1.9825806910952486</c:v>
                </c:pt>
                <c:pt idx="32">
                  <c:v>1.9748254705484636</c:v>
                </c:pt>
                <c:pt idx="33">
                  <c:v>1.9674784195041408</c:v>
                </c:pt>
                <c:pt idx="34">
                  <c:v>1.9605081403082445</c:v>
                </c:pt>
                <c:pt idx="35">
                  <c:v>1.9538863750721434</c:v>
                </c:pt>
                <c:pt idx="36">
                  <c:v>1.9475876227743889</c:v>
                </c:pt>
                <c:pt idx="37">
                  <c:v>1.941588811062241</c:v>
                </c:pt>
                <c:pt idx="38">
                  <c:v>1.9358690138483334</c:v>
                </c:pt>
                <c:pt idx="39">
                  <c:v>1.9812527294642903</c:v>
                </c:pt>
                <c:pt idx="40">
                  <c:v>1.9749057250509554</c:v>
                </c:pt>
                <c:pt idx="41">
                  <c:v>1.9688346773512431</c:v>
                </c:pt>
                <c:pt idx="42">
                  <c:v>1.9630219721068378</c:v>
                </c:pt>
                <c:pt idx="43">
                  <c:v>1.9574514629142827</c:v>
                </c:pt>
                <c:pt idx="44">
                  <c:v>1.9521083214438728</c:v>
                </c:pt>
                <c:pt idx="45">
                  <c:v>1.9469789056322795</c:v>
                </c:pt>
                <c:pt idx="46">
                  <c:v>1.9420506433819249</c:v>
                </c:pt>
                <c:pt idx="47">
                  <c:v>1.937311929679661</c:v>
                </c:pt>
                <c:pt idx="48">
                  <c:v>1.9327520353623882</c:v>
                </c:pt>
                <c:pt idx="49">
                  <c:v>1.9283610260198292</c:v>
                </c:pt>
                <c:pt idx="50">
                  <c:v>1.9648045073822042</c:v>
                </c:pt>
                <c:pt idx="51">
                  <c:v>1.9599979542300969</c:v>
                </c:pt>
                <c:pt idx="52">
                  <c:v>1.9553600520657828</c:v>
                </c:pt>
                <c:pt idx="53">
                  <c:v>1.9508820775623075</c:v>
                </c:pt>
                <c:pt idx="54">
                  <c:v>1.946555898804712</c:v>
                </c:pt>
                <c:pt idx="55">
                  <c:v>1.9423739260057036</c:v>
                </c:pt>
                <c:pt idx="56">
                  <c:v>1.9383290670689575</c:v>
                </c:pt>
                <c:pt idx="57">
                  <c:v>1.9344146874527519</c:v>
                </c:pt>
                <c:pt idx="58">
                  <c:v>1.9306245738561079</c:v>
                </c:pt>
                <c:pt idx="59">
                  <c:v>1.9269529013093596</c:v>
                </c:pt>
                <c:pt idx="60">
                  <c:v>1.9233942033025107</c:v>
                </c:pt>
                <c:pt idx="61">
                  <c:v>1.9538390259941465</c:v>
                </c:pt>
                <c:pt idx="62">
                  <c:v>1.9499852723354902</c:v>
                </c:pt>
                <c:pt idx="63">
                  <c:v>1.9462448643726771</c:v>
                </c:pt>
                <c:pt idx="64">
                  <c:v>1.9426128740319746</c:v>
                </c:pt>
                <c:pt idx="65">
                  <c:v>1.9390846548438636</c:v>
                </c:pt>
                <c:pt idx="66">
                  <c:v>1.9356558221117557</c:v>
                </c:pt>
                <c:pt idx="67">
                  <c:v>1.9323222347333173</c:v>
                </c:pt>
                <c:pt idx="68">
                  <c:v>1.9290799785159325</c:v>
                </c:pt>
                <c:pt idx="69">
                  <c:v>1.9259253508449627</c:v>
                </c:pt>
                <c:pt idx="70">
                  <c:v>1.9228548465785527</c:v>
                </c:pt>
                <c:pt idx="71">
                  <c:v>1.9198651450559954</c:v>
                </c:pt>
                <c:pt idx="72">
                  <c:v>1.946006539288391</c:v>
                </c:pt>
                <c:pt idx="73">
                  <c:v>1.9427966802060292</c:v>
                </c:pt>
                <c:pt idx="74">
                  <c:v>1.9396680833789177</c:v>
                </c:pt>
                <c:pt idx="75">
                  <c:v>1.9366177014724835</c:v>
                </c:pt>
                <c:pt idx="76">
                  <c:v>1.9336426376378135</c:v>
                </c:pt>
                <c:pt idx="77">
                  <c:v>1.9307401363356962</c:v>
                </c:pt>
                <c:pt idx="78">
                  <c:v>1.9279075748239911</c:v>
                </c:pt>
                <c:pt idx="79">
                  <c:v>1.925142455253041</c:v>
                </c:pt>
                <c:pt idx="80">
                  <c:v>1.9224423973190548</c:v>
                </c:pt>
                <c:pt idx="81">
                  <c:v>1.9198051314300451</c:v>
                </c:pt>
                <c:pt idx="82">
                  <c:v>1.9429424575164864</c:v>
                </c:pt>
                <c:pt idx="83">
                  <c:v>1.9401321742590738</c:v>
                </c:pt>
                <c:pt idx="84">
                  <c:v>1.9373850434344124</c:v>
                </c:pt>
                <c:pt idx="85">
                  <c:v>1.9346989599614104</c:v>
                </c:pt>
                <c:pt idx="86">
                  <c:v>1.9320719112900124</c:v>
                </c:pt>
                <c:pt idx="87">
                  <c:v>1.9295019723723403</c:v>
                </c:pt>
                <c:pt idx="88">
                  <c:v>1.9269873009582745</c:v>
                </c:pt>
                <c:pt idx="89">
                  <c:v>1.9245261331913159</c:v>
                </c:pt>
                <c:pt idx="90">
                  <c:v>1.9221167794826097</c:v>
                </c:pt>
                <c:pt idx="91">
                  <c:v>1.9197576206428344</c:v>
                </c:pt>
                <c:pt idx="92">
                  <c:v>1.9174471042533641</c:v>
                </c:pt>
                <c:pt idx="93">
                  <c:v>1.9380114450359873</c:v>
                </c:pt>
                <c:pt idx="94">
                  <c:v>1.9355632236807168</c:v>
                </c:pt>
                <c:pt idx="95">
                  <c:v>1.9331639667525515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F10-4402-84A7-34C354576D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0038560"/>
        <c:axId val="380064960"/>
      </c:lineChart>
      <c:catAx>
        <c:axId val="3800385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Production Volume(Millions)</a:t>
                </a:r>
                <a:endParaRPr lang="en-DE" sz="1800" b="1" i="0" u="none" strike="noStrike" kern="1200" baseline="0">
                  <a:solidFill>
                    <a:srgbClr val="000000">
                      <a:lumMod val="65000"/>
                      <a:lumOff val="35000"/>
                    </a:srgb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380064960"/>
        <c:crosses val="autoZero"/>
        <c:auto val="1"/>
        <c:lblAlgn val="ctr"/>
        <c:lblOffset val="100"/>
        <c:noMultiLvlLbl val="0"/>
      </c:catAx>
      <c:valAx>
        <c:axId val="380064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COST</a:t>
                </a:r>
              </a:p>
              <a:p>
                <a:pPr>
                  <a:defRPr sz="1800"/>
                </a:pPr>
                <a:r>
                  <a:rPr lang="en-US" sz="1800" b="1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(Euros)</a:t>
                </a:r>
                <a:endParaRPr lang="en-DE" sz="18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_ [$€-2]\ * #,##0.00_ ;_ [$€-2]\ * \-#,##0.00_ ;_ [$€-2]\ 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380038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24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Aluminum</a:t>
            </a:r>
          </a:p>
        </c:rich>
      </c:tx>
      <c:layout>
        <c:manualLayout>
          <c:xMode val="edge"/>
          <c:yMode val="edge"/>
          <c:x val="0.34596601935658439"/>
          <c:y val="5.4637297613447143E-3"/>
        </c:manualLayout>
      </c:layout>
      <c:overlay val="0"/>
      <c:spPr>
        <a:solidFill>
          <a:srgbClr val="FF000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24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'Sensitivity Analysis'!$D$34</c:f>
              <c:strCache>
                <c:ptCount val="1"/>
                <c:pt idx="0">
                  <c:v>Variable</c:v>
                </c:pt>
              </c:strCache>
            </c:strRef>
          </c:tx>
          <c:spPr>
            <a:ln w="28575" cap="rnd">
              <a:solidFill>
                <a:schemeClr val="accent3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'Sensitivity Analysis'!$C$35:$C$58</c:f>
              <c:numCache>
                <c:formatCode>General</c:formatCode>
                <c:ptCount val="2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</c:numCache>
            </c:numRef>
          </c:cat>
          <c:val>
            <c:numRef>
              <c:f>'Sensitivity Analysis'!$D$35:$D$58</c:f>
              <c:numCache>
                <c:formatCode>_ [$€-2]\ * #,##0.00_ ;_ [$€-2]\ * \-#,##0.00_ ;_ [$€-2]\ * "-"??_ ;_ @_ </c:formatCode>
                <c:ptCount val="24"/>
                <c:pt idx="0">
                  <c:v>1.6956375308641973</c:v>
                </c:pt>
                <c:pt idx="1">
                  <c:v>1.6956375308641973</c:v>
                </c:pt>
                <c:pt idx="2">
                  <c:v>1.6956375308641973</c:v>
                </c:pt>
                <c:pt idx="3">
                  <c:v>1.6956375308641973</c:v>
                </c:pt>
                <c:pt idx="4">
                  <c:v>1.6956375308641973</c:v>
                </c:pt>
                <c:pt idx="5">
                  <c:v>1.6956375308641973</c:v>
                </c:pt>
                <c:pt idx="6">
                  <c:v>1.6956375308641973</c:v>
                </c:pt>
                <c:pt idx="7">
                  <c:v>1.6956375308641973</c:v>
                </c:pt>
                <c:pt idx="8">
                  <c:v>1.6956375308641973</c:v>
                </c:pt>
                <c:pt idx="9">
                  <c:v>1.6956375308641973</c:v>
                </c:pt>
                <c:pt idx="10">
                  <c:v>1.6956375308641973</c:v>
                </c:pt>
                <c:pt idx="11">
                  <c:v>1.6956375308641973</c:v>
                </c:pt>
                <c:pt idx="12">
                  <c:v>1.6956375308641973</c:v>
                </c:pt>
                <c:pt idx="13">
                  <c:v>1.6956375308641973</c:v>
                </c:pt>
                <c:pt idx="14">
                  <c:v>1.6956375308641973</c:v>
                </c:pt>
                <c:pt idx="15">
                  <c:v>1.6956375308641973</c:v>
                </c:pt>
                <c:pt idx="16">
                  <c:v>1.6956375308641973</c:v>
                </c:pt>
                <c:pt idx="17">
                  <c:v>1.6956375308641973</c:v>
                </c:pt>
                <c:pt idx="18">
                  <c:v>1.6956375308641973</c:v>
                </c:pt>
                <c:pt idx="19">
                  <c:v>1.6956375308641973</c:v>
                </c:pt>
                <c:pt idx="20">
                  <c:v>1.6956375308641973</c:v>
                </c:pt>
                <c:pt idx="21">
                  <c:v>1.6956375308641973</c:v>
                </c:pt>
                <c:pt idx="22">
                  <c:v>1.6956375308641973</c:v>
                </c:pt>
                <c:pt idx="23">
                  <c:v>1.6956375308641973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B44-4E94-A539-2A8D20D283CE}"/>
            </c:ext>
          </c:extLst>
        </c:ser>
        <c:ser>
          <c:idx val="1"/>
          <c:order val="1"/>
          <c:tx>
            <c:strRef>
              <c:f>'Sensitivity Analysis'!$E$34</c:f>
              <c:strCache>
                <c:ptCount val="1"/>
                <c:pt idx="0">
                  <c:v>Fixed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'Sensitivity Analysis'!$C$35:$C$58</c:f>
              <c:numCache>
                <c:formatCode>General</c:formatCode>
                <c:ptCount val="2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</c:numCache>
            </c:numRef>
          </c:cat>
          <c:val>
            <c:numRef>
              <c:f>'Sensitivity Analysis'!$E$35:$E$58</c:f>
              <c:numCache>
                <c:formatCode>_ [$€-2]\ * #,##0.00_ ;_ [$€-2]\ * \-#,##0.00_ ;_ [$€-2]\ * "-"??_ ;_ @_ </c:formatCode>
                <c:ptCount val="24"/>
                <c:pt idx="0">
                  <c:v>0.72372177161181106</c:v>
                </c:pt>
                <c:pt idx="1">
                  <c:v>0.36186088580590553</c:v>
                </c:pt>
                <c:pt idx="2">
                  <c:v>0.39038158854302124</c:v>
                </c:pt>
                <c:pt idx="3">
                  <c:v>0.29278619140726592</c:v>
                </c:pt>
                <c:pt idx="4">
                  <c:v>0.32371355192926321</c:v>
                </c:pt>
                <c:pt idx="5">
                  <c:v>0.26976129327438608</c:v>
                </c:pt>
                <c:pt idx="6">
                  <c:v>0.2951415362376526</c:v>
                </c:pt>
                <c:pt idx="7">
                  <c:v>0.25824884420794608</c:v>
                </c:pt>
                <c:pt idx="8">
                  <c:v>0.27926819418675786</c:v>
                </c:pt>
                <c:pt idx="9">
                  <c:v>0.2513413747680821</c:v>
                </c:pt>
                <c:pt idx="10">
                  <c:v>0.26916697651800664</c:v>
                </c:pt>
                <c:pt idx="11">
                  <c:v>0.24673639514150608</c:v>
                </c:pt>
                <c:pt idx="12">
                  <c:v>0.22775667243831332</c:v>
                </c:pt>
                <c:pt idx="13">
                  <c:v>0.24344712397966614</c:v>
                </c:pt>
                <c:pt idx="14">
                  <c:v>0.22721731571435505</c:v>
                </c:pt>
                <c:pt idx="15">
                  <c:v>0.24098017060828614</c:v>
                </c:pt>
                <c:pt idx="16">
                  <c:v>0.22680486645485753</c:v>
                </c:pt>
                <c:pt idx="17">
                  <c:v>0.23906142909721281</c:v>
                </c:pt>
                <c:pt idx="18">
                  <c:v>0.22647924861841218</c:v>
                </c:pt>
                <c:pt idx="19">
                  <c:v>0.23752643588835415</c:v>
                </c:pt>
                <c:pt idx="20">
                  <c:v>0.23203428441184124</c:v>
                </c:pt>
                <c:pt idx="21">
                  <c:v>0.24182468030299631</c:v>
                </c:pt>
                <c:pt idx="22">
                  <c:v>0.2313105637680834</c:v>
                </c:pt>
                <c:pt idx="23">
                  <c:v>0.24031524836179879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B44-4E94-A539-2A8D20D283CE}"/>
            </c:ext>
          </c:extLst>
        </c:ser>
        <c:ser>
          <c:idx val="2"/>
          <c:order val="2"/>
          <c:tx>
            <c:strRef>
              <c:f>'Sensitivity Analysis'!$F$34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rgbClr val="981641"/>
              </a:solidFill>
              <a:round/>
            </a:ln>
            <a:effectLst/>
          </c:spPr>
          <c:marker>
            <c:symbol val="none"/>
          </c:marker>
          <c:cat>
            <c:numRef>
              <c:f>'Sensitivity Analysis'!$C$35:$C$58</c:f>
              <c:numCache>
                <c:formatCode>General</c:formatCode>
                <c:ptCount val="2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</c:numCache>
            </c:numRef>
          </c:cat>
          <c:val>
            <c:numRef>
              <c:f>'Sensitivity Analysis'!$F$35:$F$58</c:f>
              <c:numCache>
                <c:formatCode>_ [$€-2]\ * #,##0.00_ ;_ [$€-2]\ * \-#,##0.00_ ;_ [$€-2]\ * "-"??_ ;_ @_ </c:formatCode>
                <c:ptCount val="24"/>
                <c:pt idx="0">
                  <c:v>2.419225969142675</c:v>
                </c:pt>
                <c:pt idx="1">
                  <c:v>2.0573650833367694</c:v>
                </c:pt>
                <c:pt idx="2">
                  <c:v>2.0969968971849964</c:v>
                </c:pt>
                <c:pt idx="3">
                  <c:v>1.9994015000492409</c:v>
                </c:pt>
                <c:pt idx="4">
                  <c:v>2.0414399716823497</c:v>
                </c:pt>
                <c:pt idx="5">
                  <c:v>1.9874877130274726</c:v>
                </c:pt>
                <c:pt idx="6">
                  <c:v>2.02397906710185</c:v>
                </c:pt>
                <c:pt idx="7">
                  <c:v>1.9870863750721435</c:v>
                </c:pt>
                <c:pt idx="8">
                  <c:v>2.0192168361620668</c:v>
                </c:pt>
                <c:pt idx="9">
                  <c:v>1.9912900167433907</c:v>
                </c:pt>
                <c:pt idx="10">
                  <c:v>2.0202267296044263</c:v>
                </c:pt>
                <c:pt idx="11">
                  <c:v>1.9977961482279258</c:v>
                </c:pt>
                <c:pt idx="12">
                  <c:v>1.9788164255247329</c:v>
                </c:pt>
                <c:pt idx="13">
                  <c:v>2.0056179881771969</c:v>
                </c:pt>
                <c:pt idx="14">
                  <c:v>1.989388179911886</c:v>
                </c:pt>
                <c:pt idx="15">
                  <c:v>2.0142621459169279</c:v>
                </c:pt>
                <c:pt idx="16">
                  <c:v>2.0000868417634994</c:v>
                </c:pt>
                <c:pt idx="17">
                  <c:v>2.0234545155169661</c:v>
                </c:pt>
                <c:pt idx="18">
                  <c:v>2.0108723350381652</c:v>
                </c:pt>
                <c:pt idx="19">
                  <c:v>2.0330306334192181</c:v>
                </c:pt>
                <c:pt idx="20">
                  <c:v>2.0276718152760385</c:v>
                </c:pt>
                <c:pt idx="21">
                  <c:v>2.0485733222783051</c:v>
                </c:pt>
                <c:pt idx="22">
                  <c:v>2.0380592057433922</c:v>
                </c:pt>
                <c:pt idx="23">
                  <c:v>2.0581750014482187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B44-4E94-A539-2A8D20D283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5675152"/>
        <c:axId val="1255675632"/>
      </c:lineChart>
      <c:catAx>
        <c:axId val="12556751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DE" sz="1600" b="1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Production Volume</a:t>
                </a:r>
                <a:endParaRPr lang="en-DE" sz="1600" b="1" i="0" u="none" strike="noStrike" kern="1200" baseline="0">
                  <a:solidFill>
                    <a:srgbClr val="000000">
                      <a:lumMod val="65000"/>
                      <a:lumOff val="35000"/>
                    </a:srgbClr>
                  </a:solidFill>
                </a:endParaRPr>
              </a:p>
            </c:rich>
          </c:tx>
          <c:layout>
            <c:manualLayout>
              <c:xMode val="edge"/>
              <c:yMode val="edge"/>
              <c:x val="0.33760839024250383"/>
              <c:y val="0.848626936747002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DE" sz="1600" b="1" i="0" u="none" strike="noStrike" kern="120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255675632"/>
        <c:crosses val="autoZero"/>
        <c:auto val="1"/>
        <c:lblAlgn val="ctr"/>
        <c:lblOffset val="100"/>
        <c:noMultiLvlLbl val="0"/>
      </c:catAx>
      <c:valAx>
        <c:axId val="1255675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 algn="ctr" rtl="0">
                  <a:defRPr lang="en-DE" sz="1600" b="1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Cost</a:t>
                </a:r>
                <a:endParaRPr lang="en-DE" sz="1800" b="1" i="0" u="none" strike="noStrike" kern="1200" baseline="0">
                  <a:solidFill>
                    <a:srgbClr val="000000">
                      <a:lumMod val="65000"/>
                      <a:lumOff val="35000"/>
                    </a:srgbClr>
                  </a:solidFill>
                </a:endParaRPr>
              </a:p>
            </c:rich>
          </c:tx>
          <c:layout>
            <c:manualLayout>
              <c:xMode val="edge"/>
              <c:yMode val="edge"/>
              <c:x val="5.689423764409474E-3"/>
              <c:y val="0.4347515583998499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 algn="ctr" rtl="0">
                <a:defRPr lang="en-DE" sz="1600" b="1" i="0" u="none" strike="noStrike" kern="120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_ [$€-2]\ * #,##0.00_ ;_ [$€-2]\ * \-#,##0.00_ ;_ [$€-2]\ 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255675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24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Aluminum</a:t>
            </a:r>
          </a:p>
        </c:rich>
      </c:tx>
      <c:layout>
        <c:manualLayout>
          <c:xMode val="edge"/>
          <c:yMode val="edge"/>
          <c:x val="0.34596601935658439"/>
          <c:y val="5.4637297613447143E-3"/>
        </c:manualLayout>
      </c:layout>
      <c:overlay val="0"/>
      <c:spPr>
        <a:solidFill>
          <a:srgbClr val="FF000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24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'Sensitivity Analysis'!$D$34</c:f>
              <c:strCache>
                <c:ptCount val="1"/>
                <c:pt idx="0">
                  <c:v>Variable</c:v>
                </c:pt>
              </c:strCache>
            </c:strRef>
          </c:tx>
          <c:spPr>
            <a:ln w="28575" cap="rnd">
              <a:solidFill>
                <a:schemeClr val="accent3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'Sensitivity Analysis'!$C$35:$C$58</c:f>
              <c:numCache>
                <c:formatCode>General</c:formatCode>
                <c:ptCount val="2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</c:numCache>
            </c:numRef>
          </c:cat>
          <c:val>
            <c:numRef>
              <c:f>'Sensitivity Analysis'!$D$35:$D$58</c:f>
              <c:numCache>
                <c:formatCode>_ [$€-2]\ * #,##0.00_ ;_ [$€-2]\ * \-#,##0.00_ ;_ [$€-2]\ * "-"??_ ;_ @_ </c:formatCode>
                <c:ptCount val="24"/>
                <c:pt idx="0">
                  <c:v>1.6956375308641973</c:v>
                </c:pt>
                <c:pt idx="1">
                  <c:v>1.6956375308641973</c:v>
                </c:pt>
                <c:pt idx="2">
                  <c:v>1.6956375308641973</c:v>
                </c:pt>
                <c:pt idx="3">
                  <c:v>1.6956375308641973</c:v>
                </c:pt>
                <c:pt idx="4">
                  <c:v>1.6956375308641973</c:v>
                </c:pt>
                <c:pt idx="5">
                  <c:v>1.6956375308641973</c:v>
                </c:pt>
                <c:pt idx="6">
                  <c:v>1.6956375308641973</c:v>
                </c:pt>
                <c:pt idx="7">
                  <c:v>1.6956375308641973</c:v>
                </c:pt>
                <c:pt idx="8">
                  <c:v>1.6956375308641973</c:v>
                </c:pt>
                <c:pt idx="9">
                  <c:v>1.6956375308641973</c:v>
                </c:pt>
                <c:pt idx="10">
                  <c:v>1.6956375308641973</c:v>
                </c:pt>
                <c:pt idx="11">
                  <c:v>1.6956375308641973</c:v>
                </c:pt>
                <c:pt idx="12">
                  <c:v>1.6956375308641973</c:v>
                </c:pt>
                <c:pt idx="13">
                  <c:v>1.6956375308641973</c:v>
                </c:pt>
                <c:pt idx="14">
                  <c:v>1.6956375308641973</c:v>
                </c:pt>
                <c:pt idx="15">
                  <c:v>1.6956375308641973</c:v>
                </c:pt>
                <c:pt idx="16">
                  <c:v>1.6956375308641973</c:v>
                </c:pt>
                <c:pt idx="17">
                  <c:v>1.6956375308641973</c:v>
                </c:pt>
                <c:pt idx="18">
                  <c:v>1.6956375308641973</c:v>
                </c:pt>
                <c:pt idx="19">
                  <c:v>1.6956375308641973</c:v>
                </c:pt>
                <c:pt idx="20">
                  <c:v>1.6956375308641973</c:v>
                </c:pt>
                <c:pt idx="21">
                  <c:v>1.6956375308641973</c:v>
                </c:pt>
                <c:pt idx="22">
                  <c:v>1.6956375308641973</c:v>
                </c:pt>
                <c:pt idx="23">
                  <c:v>1.6956375308641973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7A-4A69-9D48-BE0901885643}"/>
            </c:ext>
          </c:extLst>
        </c:ser>
        <c:ser>
          <c:idx val="1"/>
          <c:order val="1"/>
          <c:tx>
            <c:strRef>
              <c:f>'Sensitivity Analysis'!$E$34</c:f>
              <c:strCache>
                <c:ptCount val="1"/>
                <c:pt idx="0">
                  <c:v>Fixed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'Sensitivity Analysis'!$C$35:$C$58</c:f>
              <c:numCache>
                <c:formatCode>General</c:formatCode>
                <c:ptCount val="2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</c:numCache>
            </c:numRef>
          </c:cat>
          <c:val>
            <c:numRef>
              <c:f>'Sensitivity Analysis'!$E$35:$E$58</c:f>
              <c:numCache>
                <c:formatCode>_ [$€-2]\ * #,##0.00_ ;_ [$€-2]\ * \-#,##0.00_ ;_ [$€-2]\ * "-"??_ ;_ @_ </c:formatCode>
                <c:ptCount val="24"/>
                <c:pt idx="0">
                  <c:v>0.72372177161181106</c:v>
                </c:pt>
                <c:pt idx="1">
                  <c:v>0.36186088580590553</c:v>
                </c:pt>
                <c:pt idx="2">
                  <c:v>0.39038158854302124</c:v>
                </c:pt>
                <c:pt idx="3">
                  <c:v>0.29278619140726592</c:v>
                </c:pt>
                <c:pt idx="4">
                  <c:v>0.32371355192926321</c:v>
                </c:pt>
                <c:pt idx="5">
                  <c:v>0.26976129327438608</c:v>
                </c:pt>
                <c:pt idx="6">
                  <c:v>0.2951415362376526</c:v>
                </c:pt>
                <c:pt idx="7">
                  <c:v>0.25824884420794608</c:v>
                </c:pt>
                <c:pt idx="8">
                  <c:v>0.27926819418675786</c:v>
                </c:pt>
                <c:pt idx="9">
                  <c:v>0.2513413747680821</c:v>
                </c:pt>
                <c:pt idx="10">
                  <c:v>0.26916697651800664</c:v>
                </c:pt>
                <c:pt idx="11">
                  <c:v>0.24673639514150608</c:v>
                </c:pt>
                <c:pt idx="12">
                  <c:v>0.22775667243831332</c:v>
                </c:pt>
                <c:pt idx="13">
                  <c:v>0.24344712397966614</c:v>
                </c:pt>
                <c:pt idx="14">
                  <c:v>0.22721731571435505</c:v>
                </c:pt>
                <c:pt idx="15">
                  <c:v>0.24098017060828614</c:v>
                </c:pt>
                <c:pt idx="16">
                  <c:v>0.22680486645485753</c:v>
                </c:pt>
                <c:pt idx="17">
                  <c:v>0.23906142909721281</c:v>
                </c:pt>
                <c:pt idx="18">
                  <c:v>0.22647924861841218</c:v>
                </c:pt>
                <c:pt idx="19">
                  <c:v>0.23752643588835415</c:v>
                </c:pt>
                <c:pt idx="20">
                  <c:v>0.23203428441184124</c:v>
                </c:pt>
                <c:pt idx="21">
                  <c:v>0.24182468030299631</c:v>
                </c:pt>
                <c:pt idx="22">
                  <c:v>0.2313105637680834</c:v>
                </c:pt>
                <c:pt idx="23">
                  <c:v>0.24031524836179879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7A-4A69-9D48-BE0901885643}"/>
            </c:ext>
          </c:extLst>
        </c:ser>
        <c:ser>
          <c:idx val="2"/>
          <c:order val="2"/>
          <c:tx>
            <c:strRef>
              <c:f>'Sensitivity Analysis'!$F$34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rgbClr val="981641"/>
              </a:solidFill>
              <a:round/>
            </a:ln>
            <a:effectLst/>
          </c:spPr>
          <c:marker>
            <c:symbol val="none"/>
          </c:marker>
          <c:cat>
            <c:numRef>
              <c:f>'Sensitivity Analysis'!$C$35:$C$58</c:f>
              <c:numCache>
                <c:formatCode>General</c:formatCode>
                <c:ptCount val="2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</c:numCache>
            </c:numRef>
          </c:cat>
          <c:val>
            <c:numRef>
              <c:f>'Sensitivity Analysis'!$F$35:$F$58</c:f>
              <c:numCache>
                <c:formatCode>_ [$€-2]\ * #,##0.00_ ;_ [$€-2]\ * \-#,##0.00_ ;_ [$€-2]\ * "-"??_ ;_ @_ </c:formatCode>
                <c:ptCount val="24"/>
                <c:pt idx="0">
                  <c:v>2.419225969142675</c:v>
                </c:pt>
                <c:pt idx="1">
                  <c:v>2.0573650833367694</c:v>
                </c:pt>
                <c:pt idx="2">
                  <c:v>2.0969968971849964</c:v>
                </c:pt>
                <c:pt idx="3">
                  <c:v>1.9994015000492409</c:v>
                </c:pt>
                <c:pt idx="4">
                  <c:v>2.0414399716823497</c:v>
                </c:pt>
                <c:pt idx="5">
                  <c:v>1.9874877130274726</c:v>
                </c:pt>
                <c:pt idx="6">
                  <c:v>2.02397906710185</c:v>
                </c:pt>
                <c:pt idx="7">
                  <c:v>1.9870863750721435</c:v>
                </c:pt>
                <c:pt idx="8">
                  <c:v>2.0192168361620668</c:v>
                </c:pt>
                <c:pt idx="9">
                  <c:v>1.9912900167433907</c:v>
                </c:pt>
                <c:pt idx="10">
                  <c:v>2.0202267296044263</c:v>
                </c:pt>
                <c:pt idx="11">
                  <c:v>1.9977961482279258</c:v>
                </c:pt>
                <c:pt idx="12">
                  <c:v>1.9788164255247329</c:v>
                </c:pt>
                <c:pt idx="13">
                  <c:v>2.0056179881771969</c:v>
                </c:pt>
                <c:pt idx="14">
                  <c:v>1.989388179911886</c:v>
                </c:pt>
                <c:pt idx="15">
                  <c:v>2.0142621459169279</c:v>
                </c:pt>
                <c:pt idx="16">
                  <c:v>2.0000868417634994</c:v>
                </c:pt>
                <c:pt idx="17">
                  <c:v>2.0234545155169661</c:v>
                </c:pt>
                <c:pt idx="18">
                  <c:v>2.0108723350381652</c:v>
                </c:pt>
                <c:pt idx="19">
                  <c:v>2.0330306334192181</c:v>
                </c:pt>
                <c:pt idx="20">
                  <c:v>2.0276718152760385</c:v>
                </c:pt>
                <c:pt idx="21">
                  <c:v>2.0485733222783051</c:v>
                </c:pt>
                <c:pt idx="22">
                  <c:v>2.0380592057433922</c:v>
                </c:pt>
                <c:pt idx="23">
                  <c:v>2.0581750014482187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77A-4A69-9D48-BE09018856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55675152"/>
        <c:axId val="1255675632"/>
      </c:lineChart>
      <c:catAx>
        <c:axId val="12556751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DE" sz="1600" b="1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Production Volume</a:t>
                </a:r>
                <a:endParaRPr lang="en-DE" sz="1600" b="1" i="0" u="none" strike="noStrike" kern="1200" baseline="0">
                  <a:solidFill>
                    <a:srgbClr val="000000">
                      <a:lumMod val="65000"/>
                      <a:lumOff val="35000"/>
                    </a:srgbClr>
                  </a:solidFill>
                </a:endParaRPr>
              </a:p>
            </c:rich>
          </c:tx>
          <c:layout>
            <c:manualLayout>
              <c:xMode val="edge"/>
              <c:yMode val="edge"/>
              <c:x val="0.33760839024250383"/>
              <c:y val="0.848626936747002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DE" sz="1600" b="1" i="0" u="none" strike="noStrike" kern="120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b" anchorCtr="0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255675632"/>
        <c:crosses val="autoZero"/>
        <c:auto val="1"/>
        <c:lblAlgn val="ctr"/>
        <c:lblOffset val="100"/>
        <c:noMultiLvlLbl val="0"/>
      </c:catAx>
      <c:valAx>
        <c:axId val="1255675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 algn="ctr" rtl="0">
                  <a:defRPr lang="en-DE" sz="1600" b="1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Cost</a:t>
                </a:r>
                <a:endParaRPr lang="en-DE" sz="1800" b="1" i="0" u="none" strike="noStrike" kern="1200" baseline="0">
                  <a:solidFill>
                    <a:srgbClr val="000000">
                      <a:lumMod val="65000"/>
                      <a:lumOff val="35000"/>
                    </a:srgbClr>
                  </a:solidFill>
                </a:endParaRPr>
              </a:p>
            </c:rich>
          </c:tx>
          <c:layout>
            <c:manualLayout>
              <c:xMode val="edge"/>
              <c:yMode val="edge"/>
              <c:x val="5.689423764409474E-3"/>
              <c:y val="0.4347515583998499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 algn="ctr" rtl="0">
                <a:defRPr lang="en-DE" sz="1600" b="1" i="0" u="none" strike="noStrike" kern="120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_ [$€-2]\ * #,##0.00_ ;_ [$€-2]\ * \-#,##0.00_ ;_ [$€-2]\ 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255675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solidFill>
          <a:srgbClr val="C0000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1" i="0" u="none" strike="noStrike" kern="1200" spc="0" baseline="0">
              <a:solidFill>
                <a:schemeClr val="bg1"/>
              </a:solidFill>
              <a:effectLst/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LCIA!$AP$34</c:f>
              <c:strCache>
                <c:ptCount val="1"/>
                <c:pt idx="0">
                  <c:v>Energy Consumption </c:v>
                </c:pt>
              </c:strCache>
            </c:strRef>
          </c:tx>
          <c:spPr>
            <a:gradFill flip="none" rotWithShape="1">
              <a:gsLst>
                <a:gs pos="0">
                  <a:srgbClr val="00B0F0"/>
                </a:gs>
                <a:gs pos="50000">
                  <a:srgbClr val="002060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gradFill flip="none" rotWithShape="1">
                <a:gsLst>
                  <a:gs pos="0">
                    <a:srgbClr val="FF0000"/>
                  </a:gs>
                  <a:gs pos="50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5">
                      <a:lumMod val="5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C75-43A6-80FA-36BD552C31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LCIA!$AQ$32:$AR$32</c:f>
              <c:strCache>
                <c:ptCount val="2"/>
                <c:pt idx="0">
                  <c:v>Steel</c:v>
                </c:pt>
                <c:pt idx="1">
                  <c:v>Aluminum</c:v>
                </c:pt>
              </c:strCache>
            </c:strRef>
          </c:cat>
          <c:val>
            <c:numRef>
              <c:f>LCIA!$AQ$34:$AR$34</c:f>
              <c:numCache>
                <c:formatCode>0.0</c:formatCode>
                <c:ptCount val="2"/>
                <c:pt idx="0" formatCode="General">
                  <c:v>570599.98</c:v>
                </c:pt>
                <c:pt idx="1">
                  <c:v>1426499.9389140408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75-43A6-80FA-36BD552C317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19784880"/>
        <c:axId val="1219785360"/>
      </c:barChart>
      <c:catAx>
        <c:axId val="12197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219785360"/>
        <c:crosses val="autoZero"/>
        <c:auto val="1"/>
        <c:lblAlgn val="ctr"/>
        <c:lblOffset val="100"/>
        <c:noMultiLvlLbl val="0"/>
      </c:catAx>
      <c:valAx>
        <c:axId val="1219785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 algn="ctr" rtl="0">
                  <a:defRPr lang="en-US" sz="1600" b="0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rPr>
                  <a:t>Imp. pts</a:t>
                </a:r>
              </a:p>
            </c:rich>
          </c:tx>
          <c:layout>
            <c:manualLayout>
              <c:xMode val="edge"/>
              <c:yMode val="edge"/>
              <c:x val="3.8667729268045764E-2"/>
              <c:y val="5.370945307398727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 algn="ctr" rtl="0">
                <a:defRPr lang="en-US" sz="1600" b="0" i="0" u="none" strike="noStrike" kern="120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21978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IN" sz="1400" b="1" i="0" u="none" strike="noStrike" kern="1200" spc="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IN" sz="1400" b="1" i="0" u="none" strike="noStrike" kern="1200" spc="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Production Phase </a:t>
            </a:r>
          </a:p>
        </c:rich>
      </c:tx>
      <c:overlay val="0"/>
      <c:spPr>
        <a:solidFill>
          <a:srgbClr val="C0000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IN" sz="1400" b="1" i="0" u="none" strike="noStrike" kern="1200" spc="0" baseline="0">
              <a:solidFill>
                <a:schemeClr val="bg1"/>
              </a:solidFill>
              <a:effectLst/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>
        <c:manualLayout>
          <c:layoutTarget val="inner"/>
          <c:xMode val="edge"/>
          <c:yMode val="edge"/>
          <c:x val="0.16345015203367502"/>
          <c:y val="0.26030090214155138"/>
          <c:w val="0.83654984796632503"/>
          <c:h val="0.62764869558103542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rgbClr val="002060"/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28575">
              <a:solidFill>
                <a:schemeClr val="accent1">
                  <a:lumMod val="50000"/>
                </a:schemeClr>
              </a:solidFill>
            </a:ln>
            <a:effectLst>
              <a:softEdge rad="12700"/>
            </a:effectLst>
          </c:spPr>
          <c:invertIfNegative val="0"/>
          <c:dPt>
            <c:idx val="1"/>
            <c:invertIfNegative val="0"/>
            <c:bubble3D val="0"/>
            <c:spPr>
              <a:gradFill flip="none" rotWithShape="1">
                <a:gsLst>
                  <a:gs pos="0">
                    <a:srgbClr val="FF0000"/>
                  </a:gs>
                  <a:gs pos="50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5">
                      <a:lumMod val="5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28575">
                <a:solidFill>
                  <a:schemeClr val="accent1">
                    <a:lumMod val="50000"/>
                  </a:schemeClr>
                </a:solidFill>
              </a:ln>
              <a:effectLst>
                <a:softEdge rad="12700"/>
              </a:effectLst>
            </c:spPr>
            <c:extLst>
              <c:ext xmlns:c16="http://schemas.microsoft.com/office/drawing/2014/chart" uri="{C3380CC4-5D6E-409C-BE32-E72D297353CC}">
                <c16:uniqueId val="{00000001-78AF-4A0D-9C2C-0E78F216570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LCIA!$AQ$32:$AR$32</c:f>
              <c:strCache>
                <c:ptCount val="2"/>
                <c:pt idx="0">
                  <c:v>Steel</c:v>
                </c:pt>
                <c:pt idx="1">
                  <c:v>Aluminum</c:v>
                </c:pt>
              </c:strCache>
            </c:strRef>
          </c:cat>
          <c:val>
            <c:numRef>
              <c:f>LCIA!$AQ$36:$AR$36</c:f>
              <c:numCache>
                <c:formatCode>0.00</c:formatCode>
                <c:ptCount val="2"/>
                <c:pt idx="0" formatCode="General">
                  <c:v>4373.1399999999994</c:v>
                </c:pt>
                <c:pt idx="1">
                  <c:v>7438.8879300768003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8AF-4A0D-9C2C-0E78F216570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24064800"/>
        <c:axId val="1224063840"/>
      </c:barChart>
      <c:catAx>
        <c:axId val="1224064800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224063840"/>
        <c:crosses val="autoZero"/>
        <c:auto val="1"/>
        <c:lblAlgn val="ctr"/>
        <c:lblOffset val="100"/>
        <c:noMultiLvlLbl val="0"/>
      </c:catAx>
      <c:valAx>
        <c:axId val="1224063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Imp.</a:t>
                </a:r>
                <a:r>
                  <a:rPr lang="en-US" sz="1600" baseline="0"/>
                  <a:t> pts</a:t>
                </a:r>
                <a:endParaRPr lang="en-DE" sz="1600"/>
              </a:p>
            </c:rich>
          </c:tx>
          <c:layout>
            <c:manualLayout>
              <c:xMode val="edge"/>
              <c:yMode val="edge"/>
              <c:x val="1.6085421440574881E-2"/>
              <c:y val="9.975160994527289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224064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1" i="0" u="none" strike="noStrike" kern="1200" spc="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1400" b="1" i="0" u="none" strike="noStrike" kern="1200" spc="0" baseline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END OF LIFE</a:t>
            </a:r>
          </a:p>
        </c:rich>
      </c:tx>
      <c:layout>
        <c:manualLayout>
          <c:xMode val="edge"/>
          <c:yMode val="edge"/>
          <c:x val="0.38868865168481637"/>
          <c:y val="1.2075084204696447E-2"/>
        </c:manualLayout>
      </c:layout>
      <c:overlay val="0"/>
      <c:spPr>
        <a:solidFill>
          <a:srgbClr val="C0000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1" i="0" u="none" strike="noStrike" kern="1200" spc="0" baseline="0">
              <a:solidFill>
                <a:schemeClr val="bg1"/>
              </a:solidFill>
              <a:effectLst/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>
        <c:manualLayout>
          <c:layoutTarget val="inner"/>
          <c:xMode val="edge"/>
          <c:yMode val="edge"/>
          <c:x val="0.11537220236116785"/>
          <c:y val="0.17103255304825968"/>
          <c:w val="0.84918237014972331"/>
          <c:h val="0.78406522772142806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flip="none" rotWithShape="1">
              <a:gsLst>
                <a:gs pos="0">
                  <a:srgbClr val="00B0F0"/>
                </a:gs>
                <a:gs pos="50000">
                  <a:srgbClr val="002060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gradFill flip="none" rotWithShape="1">
                <a:gsLst>
                  <a:gs pos="0">
                    <a:srgbClr val="FF0000"/>
                  </a:gs>
                  <a:gs pos="50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5">
                      <a:lumMod val="5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8CA-4363-AC73-43EB29F8981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LCIA!$AQ$32:$AR$32</c:f>
              <c:strCache>
                <c:ptCount val="2"/>
                <c:pt idx="0">
                  <c:v>Steel</c:v>
                </c:pt>
                <c:pt idx="1">
                  <c:v>Aluminum</c:v>
                </c:pt>
              </c:strCache>
            </c:strRef>
          </c:cat>
          <c:val>
            <c:numRef>
              <c:f>LCIA!$AQ$35:$AR$35</c:f>
              <c:numCache>
                <c:formatCode>General</c:formatCode>
                <c:ptCount val="2"/>
                <c:pt idx="0">
                  <c:v>-667</c:v>
                </c:pt>
                <c:pt idx="1">
                  <c:v>-7375.8000000000011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CA-4363-AC73-43EB29F8981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3646703"/>
        <c:axId val="1153645743"/>
      </c:barChart>
      <c:catAx>
        <c:axId val="1153646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153645743"/>
        <c:crosses val="autoZero"/>
        <c:auto val="1"/>
        <c:lblAlgn val="ctr"/>
        <c:lblOffset val="100"/>
        <c:noMultiLvlLbl val="0"/>
      </c:catAx>
      <c:valAx>
        <c:axId val="115364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 algn="ctr" rtl="0">
                  <a:defRPr lang="en-US" sz="1600" b="0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rPr>
                  <a:t>Imp. pts</a:t>
                </a:r>
              </a:p>
            </c:rich>
          </c:tx>
          <c:layout>
            <c:manualLayout>
              <c:xMode val="edge"/>
              <c:yMode val="edge"/>
              <c:x val="0"/>
              <c:y val="3.94938139216021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 algn="ctr" rtl="0">
                <a:defRPr lang="en-US" sz="1600" b="0" i="0" u="none" strike="noStrike" kern="120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153646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solidFill>
          <a:srgbClr val="00B05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1" i="0" u="none" strike="noStrike" kern="1200" spc="0" baseline="0">
              <a:solidFill>
                <a:schemeClr val="bg1"/>
              </a:solidFill>
              <a:effectLst/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LCIA!$AP$33</c:f>
              <c:strCache>
                <c:ptCount val="1"/>
                <c:pt idx="0">
                  <c:v>Cummulative points</c:v>
                </c:pt>
              </c:strCache>
            </c:strRef>
          </c:tx>
          <c:spPr>
            <a:gradFill flip="none" rotWithShape="1">
              <a:gsLst>
                <a:gs pos="0">
                  <a:srgbClr val="00B0F0"/>
                </a:gs>
                <a:gs pos="50000">
                  <a:srgbClr val="002060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solidFill>
                <a:schemeClr val="tx1">
                  <a:lumMod val="85000"/>
                  <a:lumOff val="15000"/>
                </a:schemeClr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gradFill flip="none" rotWithShape="1">
                <a:gsLst>
                  <a:gs pos="0">
                    <a:srgbClr val="FF0000"/>
                  </a:gs>
                  <a:gs pos="50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5">
                      <a:lumMod val="50000"/>
                    </a:scheme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731-4F99-8412-28E87D786EC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LCIA!$AQ$32:$AR$32</c:f>
              <c:strCache>
                <c:ptCount val="2"/>
                <c:pt idx="0">
                  <c:v>Steel</c:v>
                </c:pt>
                <c:pt idx="1">
                  <c:v>Aluminum</c:v>
                </c:pt>
              </c:strCache>
            </c:strRef>
          </c:cat>
          <c:val>
            <c:numRef>
              <c:f>LCIA!$AQ$33:$AR$33</c:f>
              <c:numCache>
                <c:formatCode>0.00</c:formatCode>
                <c:ptCount val="2"/>
                <c:pt idx="0" formatCode="General">
                  <c:v>574305.91999999993</c:v>
                </c:pt>
                <c:pt idx="1">
                  <c:v>1426563.0268441176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31-4F99-8412-28E87D786EC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8263807"/>
        <c:axId val="1158272447"/>
      </c:barChart>
      <c:catAx>
        <c:axId val="11582638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158272447"/>
        <c:crosses val="autoZero"/>
        <c:auto val="1"/>
        <c:lblAlgn val="ctr"/>
        <c:lblOffset val="100"/>
        <c:noMultiLvlLbl val="0"/>
      </c:catAx>
      <c:valAx>
        <c:axId val="11582724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0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Imp. pts</a:t>
                </a:r>
                <a:endParaRPr lang="en-DE" sz="1600" b="0" i="0" u="none" strike="noStrike" kern="1200" baseline="0">
                  <a:solidFill>
                    <a:srgbClr val="000000">
                      <a:lumMod val="65000"/>
                      <a:lumOff val="35000"/>
                    </a:srgbClr>
                  </a:solidFill>
                </a:endParaRPr>
              </a:p>
            </c:rich>
          </c:tx>
          <c:layout>
            <c:manualLayout>
              <c:xMode val="edge"/>
              <c:yMode val="edge"/>
              <c:x val="3.8542487022259042E-2"/>
              <c:y val="4.1996511892178422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1582638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400"/>
              <a:t>Functional</a:t>
            </a:r>
            <a:r>
              <a:rPr lang="en-IN" sz="2400" baseline="0"/>
              <a:t> Assesment</a:t>
            </a:r>
            <a:endParaRPr lang="en-IN" sz="2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'Functional Assesment'!$B$11:$B$13</c:f>
              <c:strCache>
                <c:ptCount val="3"/>
                <c:pt idx="0">
                  <c:v>Thermal conductivity </c:v>
                </c:pt>
                <c:pt idx="1">
                  <c:v>Corrosion resistance</c:v>
                </c:pt>
                <c:pt idx="2">
                  <c:v>Weight</c:v>
                </c:pt>
              </c:strCache>
            </c:strRef>
          </c:cat>
          <c:val>
            <c:numRef>
              <c:f>'Functional Assesment'!$D$16:$D$18</c:f>
              <c:numCache>
                <c:formatCode>0%</c:formatCode>
                <c:ptCount val="3"/>
                <c:pt idx="0">
                  <c:v>0.22666666666666668</c:v>
                </c:pt>
                <c:pt idx="1">
                  <c:v>0.33</c:v>
                </c:pt>
                <c:pt idx="2">
                  <c:v>0.19800000000000001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BC-4B18-9271-44944905A317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'Functional Assesment'!$B$11:$B$13</c:f>
              <c:strCache>
                <c:ptCount val="3"/>
                <c:pt idx="0">
                  <c:v>Thermal conductivity </c:v>
                </c:pt>
                <c:pt idx="1">
                  <c:v>Corrosion resistance</c:v>
                </c:pt>
                <c:pt idx="2">
                  <c:v>Weight</c:v>
                </c:pt>
              </c:strCache>
            </c:strRef>
          </c:cat>
          <c:val>
            <c:numRef>
              <c:f>'Functional Assesment'!$E$16:$E$18</c:f>
              <c:numCache>
                <c:formatCode>0%</c:formatCode>
                <c:ptCount val="3"/>
                <c:pt idx="0">
                  <c:v>0.34</c:v>
                </c:pt>
                <c:pt idx="1">
                  <c:v>0.16500000000000001</c:v>
                </c:pt>
                <c:pt idx="2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BC-4B18-9271-44944905A3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89873535"/>
        <c:axId val="589870623"/>
      </c:barChart>
      <c:catAx>
        <c:axId val="5898735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589870623"/>
        <c:crosses val="autoZero"/>
        <c:auto val="1"/>
        <c:lblAlgn val="ctr"/>
        <c:lblOffset val="100"/>
        <c:noMultiLvlLbl val="0"/>
      </c:catAx>
      <c:valAx>
        <c:axId val="5898706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5898735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800"/>
              <a:t>Use</a:t>
            </a:r>
            <a:r>
              <a:rPr lang="en-IN" sz="2800" baseline="0"/>
              <a:t> Phase Analysis</a:t>
            </a:r>
            <a:endParaRPr lang="en-IN" sz="2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>
        <c:manualLayout>
          <c:layoutTarget val="inner"/>
          <c:xMode val="edge"/>
          <c:yMode val="edge"/>
          <c:x val="0.10390021554811055"/>
          <c:y val="0.17806893009355343"/>
          <c:w val="0.85450546206597799"/>
          <c:h val="0.57112025211573048"/>
        </c:manualLayout>
      </c:layout>
      <c:barChart>
        <c:barDir val="col"/>
        <c:grouping val="clustered"/>
        <c:varyColors val="0"/>
        <c:ser>
          <c:idx val="1"/>
          <c:order val="0"/>
          <c:tx>
            <c:v>Steel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'Use Phase Analysis'!$C$11:$C$14</c:f>
              <c:strCache>
                <c:ptCount val="4"/>
                <c:pt idx="0">
                  <c:v>Producton phase</c:v>
                </c:pt>
                <c:pt idx="1">
                  <c:v>use phase (1st decade)</c:v>
                </c:pt>
                <c:pt idx="2">
                  <c:v>use phase (2nd decade)</c:v>
                </c:pt>
                <c:pt idx="3">
                  <c:v>Total Cost over duration</c:v>
                </c:pt>
              </c:strCache>
            </c:strRef>
          </c:cat>
          <c:val>
            <c:numRef>
              <c:f>'Use Phase Analysis'!$E$11:$E$14</c:f>
              <c:numCache>
                <c:formatCode>_([$€-2]\ * #,##0.00_);_([$€-2]\ * \(#,##0.00\);_([$€-2]\ * "-"??_);_(@_)</c:formatCode>
                <c:ptCount val="4"/>
                <c:pt idx="0">
                  <c:v>0.97837897263991547</c:v>
                </c:pt>
                <c:pt idx="1">
                  <c:v>0</c:v>
                </c:pt>
                <c:pt idx="2">
                  <c:v>0</c:v>
                </c:pt>
                <c:pt idx="3">
                  <c:v>0.97837897263991547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2D-4BEA-95A3-99543E8059A0}"/>
            </c:ext>
          </c:extLst>
        </c:ser>
        <c:ser>
          <c:idx val="0"/>
          <c:order val="1"/>
          <c:tx>
            <c:v>Aluminum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'Use Phase Analysis'!$C$11:$C$14</c:f>
              <c:strCache>
                <c:ptCount val="4"/>
                <c:pt idx="0">
                  <c:v>Producton phase</c:v>
                </c:pt>
                <c:pt idx="1">
                  <c:v>use phase (1st decade)</c:v>
                </c:pt>
                <c:pt idx="2">
                  <c:v>use phase (2nd decade)</c:v>
                </c:pt>
                <c:pt idx="3">
                  <c:v>Total Cost over duration</c:v>
                </c:pt>
              </c:strCache>
            </c:strRef>
          </c:cat>
          <c:val>
            <c:numRef>
              <c:f>'Use Phase Analysis'!$D$11:$D$14</c:f>
              <c:numCache>
                <c:formatCode>_([$€-2]\ * #,##0.00_);_([$€-2]\ * \(#,##0.00\);_([$€-2]\ * "-"??_);_(@_)</c:formatCode>
                <c:ptCount val="4"/>
                <c:pt idx="0">
                  <c:v>2.0574984166701027</c:v>
                </c:pt>
                <c:pt idx="1">
                  <c:v>0</c:v>
                </c:pt>
                <c:pt idx="2">
                  <c:v>2.0574984166701027</c:v>
                </c:pt>
                <c:pt idx="3">
                  <c:v>4.1149968333402054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2D-4BEA-95A3-99543E8059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9824863"/>
        <c:axId val="589812799"/>
      </c:barChart>
      <c:catAx>
        <c:axId val="5898248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589812799"/>
        <c:crosses val="autoZero"/>
        <c:auto val="1"/>
        <c:lblAlgn val="ctr"/>
        <c:lblOffset val="100"/>
        <c:noMultiLvlLbl val="0"/>
      </c:catAx>
      <c:valAx>
        <c:axId val="58981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[$€-2]\ * #,##0.00_);_([$€-2]\ * \(#,##0.00\);_([$€-2]\ 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5898248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DE" sz="20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Steel</a:t>
            </a:r>
            <a:endParaRPr lang="en-DE" sz="20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c:rich>
      </c:tx>
      <c:overlay val="0"/>
      <c:spPr>
        <a:solidFill>
          <a:srgbClr val="FF000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DE" sz="20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211-4AD4-950E-CCF65023033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211-4AD4-950E-CCF65023033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211-4AD4-950E-CCF65023033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211-4AD4-950E-CCF65023033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211-4AD4-950E-CCF65023033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8211-4AD4-950E-CCF65023033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8211-4AD4-950E-CCF65023033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8211-4AD4-950E-CCF650230338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8211-4AD4-950E-CCF650230338}"/>
              </c:ext>
            </c:extLst>
          </c:dPt>
          <c:cat>
            <c:strRef>
              <c:f>('Cost Analysis'!$B$20:$B$22,'Cost Analysis'!$B$26:$B$31)</c:f>
              <c:strCache>
                <c:ptCount val="9"/>
                <c:pt idx="0">
                  <c:v>Material Cost</c:v>
                </c:pt>
                <c:pt idx="1">
                  <c:v>Energy Cost</c:v>
                </c:pt>
                <c:pt idx="2">
                  <c:v>Labour Cost</c:v>
                </c:pt>
                <c:pt idx="3">
                  <c:v>Main Machine Cost+Interest</c:v>
                </c:pt>
                <c:pt idx="4">
                  <c:v>Auxiliary Equipment Cost</c:v>
                </c:pt>
                <c:pt idx="5">
                  <c:v>Tooling Cost</c:v>
                </c:pt>
                <c:pt idx="6">
                  <c:v>Fixed Overhead</c:v>
                </c:pt>
                <c:pt idx="7">
                  <c:v>Building Cost</c:v>
                </c:pt>
                <c:pt idx="8">
                  <c:v>Maintenance Cost</c:v>
                </c:pt>
              </c:strCache>
            </c:strRef>
          </c:cat>
          <c:val>
            <c:numRef>
              <c:f>('Cost Analysis'!$C$20:$C$22,'Cost Analysis'!$C$26:$C$31)</c:f>
              <c:numCache>
                <c:formatCode>_ [$€-2]\ * #,##0.000_ ;_ [$€-2]\ * \-#,##0.000_ ;_ [$€-2]\ * "-"??_ ;_ @_ </c:formatCode>
                <c:ptCount val="9"/>
                <c:pt idx="0">
                  <c:v>0.60473240531999994</c:v>
                </c:pt>
                <c:pt idx="1">
                  <c:v>9.1022222222222216E-3</c:v>
                </c:pt>
                <c:pt idx="2">
                  <c:v>2.7358024691358025E-3</c:v>
                </c:pt>
                <c:pt idx="3">
                  <c:v>0.18928945939170555</c:v>
                </c:pt>
                <c:pt idx="4">
                  <c:v>5.3140525073439873E-2</c:v>
                </c:pt>
                <c:pt idx="5">
                  <c:v>2.5241424363535818E-3</c:v>
                </c:pt>
                <c:pt idx="6">
                  <c:v>8.7333096496548357E-2</c:v>
                </c:pt>
                <c:pt idx="7">
                  <c:v>4.5690059457820283E-3</c:v>
                </c:pt>
                <c:pt idx="8">
                  <c:v>2.4952313284728106E-2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8211-4AD4-950E-CCF6502303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758798056040213"/>
          <c:y val="0.73954204721129146"/>
          <c:w val="0.81268473248615369"/>
          <c:h val="0.240417060953241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5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bg1">
            <a:lumMod val="85000"/>
            <a:shade val="30000"/>
            <a:satMod val="115000"/>
          </a:schemeClr>
        </a:gs>
        <a:gs pos="50000">
          <a:schemeClr val="bg1">
            <a:lumMod val="85000"/>
            <a:shade val="67500"/>
            <a:satMod val="115000"/>
          </a:schemeClr>
        </a:gs>
        <a:gs pos="100000">
          <a:schemeClr val="bg1">
            <a:lumMod val="85000"/>
            <a:shade val="100000"/>
            <a:satMod val="115000"/>
          </a:schemeClr>
        </a:gs>
      </a:gsLst>
      <a:path path="circle">
        <a:fillToRect l="100000" b="100000"/>
      </a:path>
      <a:tileRect t="-100000" r="-100000"/>
    </a:gra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 lang="en-US" sz="900" b="0" i="0" u="none" strike="noStrike" kern="1200" baseline="0">
          <a:solidFill>
            <a:schemeClr val="dk1"/>
          </a:solidFill>
          <a:latin typeface="+mn-lt"/>
          <a:ea typeface="+mn-ea"/>
          <a:cs typeface="+mn-cs"/>
        </a:defRPr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DE" sz="20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Steel</a:t>
            </a:r>
            <a:endParaRPr lang="en-DE" sz="20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c:rich>
      </c:tx>
      <c:overlay val="0"/>
      <c:spPr>
        <a:solidFill>
          <a:srgbClr val="FF000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DE" sz="20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4F2-496B-A83C-A371068686F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4F2-496B-A83C-A371068686FB}"/>
              </c:ext>
            </c:extLst>
          </c:dPt>
          <c:cat>
            <c:strRef>
              <c:f>('Cost Analysis'!$B$23,'Cost Analysis'!$B$32)</c:f>
              <c:strCache>
                <c:ptCount val="2"/>
                <c:pt idx="0">
                  <c:v>Total Variable Cost</c:v>
                </c:pt>
                <c:pt idx="1">
                  <c:v>Total Fixed Cost</c:v>
                </c:pt>
              </c:strCache>
            </c:strRef>
          </c:cat>
          <c:val>
            <c:numRef>
              <c:f>('Cost Analysis'!$C$23,'Cost Analysis'!$C$32)</c:f>
              <c:numCache>
                <c:formatCode>_ [$€-2]\ * #,##0.000_ ;_ [$€-2]\ * \-#,##0.000_ ;_ [$€-2]\ * "-"??_ ;_ @_ </c:formatCode>
                <c:ptCount val="2"/>
                <c:pt idx="0">
                  <c:v>0.61657043001135803</c:v>
                </c:pt>
                <c:pt idx="1">
                  <c:v>0.36180854262855744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F2-496B-A83C-A371068686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bg1">
            <a:lumMod val="85000"/>
            <a:shade val="30000"/>
            <a:satMod val="115000"/>
          </a:schemeClr>
        </a:gs>
        <a:gs pos="50000">
          <a:schemeClr val="bg1">
            <a:lumMod val="85000"/>
            <a:shade val="67500"/>
            <a:satMod val="115000"/>
          </a:schemeClr>
        </a:gs>
        <a:gs pos="100000">
          <a:schemeClr val="bg1">
            <a:lumMod val="85000"/>
            <a:shade val="100000"/>
            <a:satMod val="115000"/>
          </a:schemeClr>
        </a:gs>
      </a:gsLst>
      <a:lin ang="8100000" scaled="1"/>
      <a:tileRect/>
    </a:gra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20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Aluminum</a:t>
            </a:r>
          </a:p>
        </c:rich>
      </c:tx>
      <c:overlay val="0"/>
      <c:spPr>
        <a:solidFill>
          <a:srgbClr val="FF000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20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86D-4B04-B0E3-5CD4ED158C1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86D-4B04-B0E3-5CD4ED158C1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86D-4B04-B0E3-5CD4ED158C1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86D-4B04-B0E3-5CD4ED158C1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86D-4B04-B0E3-5CD4ED158C1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86D-4B04-B0E3-5CD4ED158C1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86D-4B04-B0E3-5CD4ED158C1D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86D-4B04-B0E3-5CD4ED158C1D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86D-4B04-B0E3-5CD4ED158C1D}"/>
              </c:ext>
            </c:extLst>
          </c:dPt>
          <c:cat>
            <c:strRef>
              <c:f>('Cost Analysis'!$G$20:$G$22,'Cost Analysis'!$G$26:$G$31)</c:f>
              <c:strCache>
                <c:ptCount val="9"/>
                <c:pt idx="0">
                  <c:v>Material Cost</c:v>
                </c:pt>
                <c:pt idx="1">
                  <c:v>Energy Cost</c:v>
                </c:pt>
                <c:pt idx="2">
                  <c:v>Labour Cost</c:v>
                </c:pt>
                <c:pt idx="3">
                  <c:v>Main Machine Cost+interest</c:v>
                </c:pt>
                <c:pt idx="4">
                  <c:v>Auxiliary Equipment Cost</c:v>
                </c:pt>
                <c:pt idx="5">
                  <c:v>Tooling Cost</c:v>
                </c:pt>
                <c:pt idx="6">
                  <c:v>Fixed Overhead</c:v>
                </c:pt>
                <c:pt idx="7">
                  <c:v>Building Cost</c:v>
                </c:pt>
                <c:pt idx="8">
                  <c:v>Maintenance Cost</c:v>
                </c:pt>
              </c:strCache>
            </c:strRef>
          </c:cat>
          <c:val>
            <c:numRef>
              <c:f>('Cost Analysis'!$H$20:$H$22,'Cost Analysis'!$H$26:$H$31)</c:f>
              <c:numCache>
                <c:formatCode>_ [$€-2]\ * #,##0.000_ ;_ [$€-2]\ * \-#,##0.000_ ;_ [$€-2]\ * "-"??_ ;_ @_ </c:formatCode>
                <c:ptCount val="9"/>
                <c:pt idx="0">
                  <c:v>1.6808399999999999</c:v>
                </c:pt>
                <c:pt idx="1">
                  <c:v>1.1244444444444446E-2</c:v>
                </c:pt>
                <c:pt idx="2">
                  <c:v>3.4197530864197531E-3</c:v>
                </c:pt>
                <c:pt idx="3">
                  <c:v>0.18928945939170555</c:v>
                </c:pt>
                <c:pt idx="4">
                  <c:v>5.3140525073439873E-2</c:v>
                </c:pt>
                <c:pt idx="5">
                  <c:v>2.5602411793522553E-3</c:v>
                </c:pt>
                <c:pt idx="6">
                  <c:v>8.7345731056597889E-2</c:v>
                </c:pt>
                <c:pt idx="7">
                  <c:v>4.5690059457820283E-3</c:v>
                </c:pt>
                <c:pt idx="8">
                  <c:v>2.4955923159027973E-2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B86D-4B04-B0E3-5CD4ED158C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609664438655083"/>
          <c:y val="0.72696317338698668"/>
          <c:w val="0.75571049305425997"/>
          <c:h val="0.256383762134445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bg1">
            <a:lumMod val="85000"/>
            <a:shade val="30000"/>
            <a:satMod val="115000"/>
          </a:schemeClr>
        </a:gs>
        <a:gs pos="50000">
          <a:schemeClr val="bg1">
            <a:lumMod val="85000"/>
            <a:shade val="67500"/>
            <a:satMod val="115000"/>
          </a:schemeClr>
        </a:gs>
        <a:gs pos="100000">
          <a:schemeClr val="bg1">
            <a:lumMod val="85000"/>
            <a:shade val="100000"/>
            <a:satMod val="115000"/>
          </a:schemeClr>
        </a:gs>
      </a:gsLst>
      <a:lin ang="8100000" scaled="1"/>
      <a:tileRect/>
    </a:gra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 lang="en-US" sz="900" b="0" i="0" u="none" strike="noStrike" kern="1200" baseline="0">
          <a:solidFill>
            <a:schemeClr val="dk1"/>
          </a:solidFill>
          <a:latin typeface="+mn-lt"/>
          <a:ea typeface="+mn-ea"/>
          <a:cs typeface="+mn-cs"/>
        </a:defRPr>
      </a:pPr>
      <a:endParaRPr lang="en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DE" sz="20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Aluminum</a:t>
            </a:r>
            <a:endParaRPr lang="en-DE" sz="20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c:rich>
      </c:tx>
      <c:overlay val="0"/>
      <c:spPr>
        <a:solidFill>
          <a:srgbClr val="FF000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DE" sz="20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F79-49EE-8016-67231F6B819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F79-49EE-8016-67231F6B819D}"/>
              </c:ext>
            </c:extLst>
          </c:dPt>
          <c:cat>
            <c:strRef>
              <c:f>('Cost Analysis'!$G$23,'Cost Analysis'!$G$32)</c:f>
              <c:strCache>
                <c:ptCount val="2"/>
                <c:pt idx="0">
                  <c:v>Total Variable Cost</c:v>
                </c:pt>
                <c:pt idx="1">
                  <c:v>Total Fixed Cost</c:v>
                </c:pt>
              </c:strCache>
            </c:strRef>
          </c:cat>
          <c:val>
            <c:numRef>
              <c:f>('Cost Analysis'!$H$23,'Cost Analysis'!$H$32)</c:f>
              <c:numCache>
                <c:formatCode>_ [$€-2]\ * #,##0.000_ ;_ [$€-2]\ * \-#,##0.000_ ;_ [$€-2]\ * "-"??_ ;_ @_ </c:formatCode>
                <c:ptCount val="2"/>
                <c:pt idx="0">
                  <c:v>1.695504197530864</c:v>
                </c:pt>
                <c:pt idx="1">
                  <c:v>0.36186088580590553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F79-49EE-8016-67231F6B81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bg1">
            <a:lumMod val="85000"/>
            <a:shade val="30000"/>
            <a:satMod val="115000"/>
          </a:schemeClr>
        </a:gs>
        <a:gs pos="50000">
          <a:schemeClr val="bg1">
            <a:lumMod val="85000"/>
            <a:shade val="67500"/>
            <a:satMod val="115000"/>
          </a:schemeClr>
        </a:gs>
        <a:gs pos="100000">
          <a:schemeClr val="bg1">
            <a:lumMod val="85000"/>
            <a:shade val="100000"/>
            <a:satMod val="115000"/>
          </a:schemeClr>
        </a:gs>
      </a:gsLst>
      <a:lin ang="8100000" scaled="1"/>
      <a:tileRect/>
    </a:gra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b="1">
                <a:solidFill>
                  <a:schemeClr val="bg1"/>
                </a:solidFill>
              </a:rPr>
              <a:t>VARIATION</a:t>
            </a:r>
            <a:r>
              <a:rPr lang="en-US" b="1" baseline="0">
                <a:solidFill>
                  <a:schemeClr val="bg1"/>
                </a:solidFill>
              </a:rPr>
              <a:t> OF TOTAL COSTS (STEEL)</a:t>
            </a:r>
            <a:endParaRPr lang="en-DE" b="1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23264945672973028"/>
          <c:y val="0"/>
        </c:manualLayout>
      </c:layout>
      <c:overlay val="0"/>
      <c:spPr>
        <a:solidFill>
          <a:srgbClr val="FF000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'Machine Calc'!$O$28</c:f>
              <c:strCache>
                <c:ptCount val="1"/>
                <c:pt idx="0">
                  <c:v>Variable Cost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'Machine Calc'!$O$29:$O$46</c:f>
              <c:numCache>
                <c:formatCode>General</c:formatCode>
                <c:ptCount val="18"/>
                <c:pt idx="0">
                  <c:v>0.61842493177551972</c:v>
                </c:pt>
                <c:pt idx="1">
                  <c:v>1855274.7953265591</c:v>
                </c:pt>
                <c:pt idx="2">
                  <c:v>3710549.5906531182</c:v>
                </c:pt>
                <c:pt idx="3">
                  <c:v>5565824.3859796766</c:v>
                </c:pt>
                <c:pt idx="4">
                  <c:v>7421099.1813062364</c:v>
                </c:pt>
                <c:pt idx="5">
                  <c:v>9276373.9766327962</c:v>
                </c:pt>
                <c:pt idx="6">
                  <c:v>11131648.771959353</c:v>
                </c:pt>
                <c:pt idx="7">
                  <c:v>12986923.567285912</c:v>
                </c:pt>
                <c:pt idx="8">
                  <c:v>14842198.362612473</c:v>
                </c:pt>
                <c:pt idx="9">
                  <c:v>16697473.157939028</c:v>
                </c:pt>
                <c:pt idx="10">
                  <c:v>18552747.953265592</c:v>
                </c:pt>
                <c:pt idx="11">
                  <c:v>20408022.748592153</c:v>
                </c:pt>
                <c:pt idx="12">
                  <c:v>22263297.543918706</c:v>
                </c:pt>
                <c:pt idx="13">
                  <c:v>24118572.339245271</c:v>
                </c:pt>
                <c:pt idx="14">
                  <c:v>25973847.134571824</c:v>
                </c:pt>
                <c:pt idx="15">
                  <c:v>27829121.929898385</c:v>
                </c:pt>
                <c:pt idx="16">
                  <c:v>29684396.725224946</c:v>
                </c:pt>
                <c:pt idx="17">
                  <c:v>31539671.520551503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67-4457-9885-6F72A88279B5}"/>
            </c:ext>
          </c:extLst>
        </c:ser>
        <c:ser>
          <c:idx val="1"/>
          <c:order val="1"/>
          <c:tx>
            <c:strRef>
              <c:f>'Machine Calc'!$P$28</c:f>
              <c:strCache>
                <c:ptCount val="1"/>
                <c:pt idx="0">
                  <c:v>Fixed Cost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'Machine Calc'!$P$29:$P$46</c:f>
              <c:numCache>
                <c:formatCode>General</c:formatCode>
                <c:ptCount val="18"/>
                <c:pt idx="0">
                  <c:v>3618085.4262855751</c:v>
                </c:pt>
                <c:pt idx="1">
                  <c:v>3618085.4262855751</c:v>
                </c:pt>
                <c:pt idx="2">
                  <c:v>3618085.4262855751</c:v>
                </c:pt>
                <c:pt idx="3">
                  <c:v>3618085.4262855751</c:v>
                </c:pt>
                <c:pt idx="4">
                  <c:v>3618085.4262855751</c:v>
                </c:pt>
                <c:pt idx="5">
                  <c:v>5854676.9645983577</c:v>
                </c:pt>
                <c:pt idx="6">
                  <c:v>5854676.9645983577</c:v>
                </c:pt>
                <c:pt idx="7">
                  <c:v>5854676.9645983577</c:v>
                </c:pt>
                <c:pt idx="8">
                  <c:v>5854676.9645983577</c:v>
                </c:pt>
                <c:pt idx="9">
                  <c:v>5854676.9645983577</c:v>
                </c:pt>
                <c:pt idx="10">
                  <c:v>8091268.5029111393</c:v>
                </c:pt>
                <c:pt idx="11">
                  <c:v>8091268.5029111393</c:v>
                </c:pt>
                <c:pt idx="12">
                  <c:v>8091268.5029111393</c:v>
                </c:pt>
                <c:pt idx="13">
                  <c:v>8091268.5029111393</c:v>
                </c:pt>
                <c:pt idx="14">
                  <c:v>10327860.041223921</c:v>
                </c:pt>
                <c:pt idx="15">
                  <c:v>10327860.041223921</c:v>
                </c:pt>
                <c:pt idx="16">
                  <c:v>10327860.041223921</c:v>
                </c:pt>
                <c:pt idx="17">
                  <c:v>10327860.041223921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367-4457-9885-6F72A88279B5}"/>
            </c:ext>
          </c:extLst>
        </c:ser>
        <c:ser>
          <c:idx val="2"/>
          <c:order val="2"/>
          <c:tx>
            <c:strRef>
              <c:f>'Machine Calc'!$Q$28</c:f>
              <c:strCache>
                <c:ptCount val="1"/>
                <c:pt idx="0">
                  <c:v>Total Cost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'Machine Calc'!$Q$29:$Q$46</c:f>
              <c:numCache>
                <c:formatCode>General</c:formatCode>
                <c:ptCount val="18"/>
                <c:pt idx="0">
                  <c:v>3618086.0447105072</c:v>
                </c:pt>
                <c:pt idx="1">
                  <c:v>5473360.221612134</c:v>
                </c:pt>
                <c:pt idx="2">
                  <c:v>7328635.0169386938</c:v>
                </c:pt>
                <c:pt idx="3">
                  <c:v>9183909.8122652508</c:v>
                </c:pt>
                <c:pt idx="4">
                  <c:v>11039184.607591812</c:v>
                </c:pt>
                <c:pt idx="5">
                  <c:v>15131050.941231154</c:v>
                </c:pt>
                <c:pt idx="6">
                  <c:v>16986325.736557711</c:v>
                </c:pt>
                <c:pt idx="7">
                  <c:v>18841600.531884268</c:v>
                </c:pt>
                <c:pt idx="8">
                  <c:v>20696875.327210829</c:v>
                </c:pt>
                <c:pt idx="9">
                  <c:v>22552150.122537386</c:v>
                </c:pt>
                <c:pt idx="10">
                  <c:v>26644016.456176732</c:v>
                </c:pt>
                <c:pt idx="11">
                  <c:v>28499291.251503292</c:v>
                </c:pt>
                <c:pt idx="12">
                  <c:v>30354566.046829846</c:v>
                </c:pt>
                <c:pt idx="13">
                  <c:v>32209840.84215641</c:v>
                </c:pt>
                <c:pt idx="14">
                  <c:v>36301707.175795749</c:v>
                </c:pt>
                <c:pt idx="15">
                  <c:v>38156981.97112231</c:v>
                </c:pt>
                <c:pt idx="16">
                  <c:v>40012256.76644887</c:v>
                </c:pt>
                <c:pt idx="17">
                  <c:v>41867531.561775424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367-4457-9885-6F72A8827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9949263"/>
        <c:axId val="459949743"/>
      </c:lineChart>
      <c:catAx>
        <c:axId val="4599492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PRODUCTION</a:t>
                </a:r>
                <a:r>
                  <a:rPr lang="en-US" baseline="0"/>
                  <a:t> VOLUME (MILLIONS)</a:t>
                </a:r>
                <a:endParaRPr lang="en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459949743"/>
        <c:crosses val="autoZero"/>
        <c:auto val="1"/>
        <c:lblAlgn val="ctr"/>
        <c:lblOffset val="100"/>
        <c:noMultiLvlLbl val="0"/>
      </c:catAx>
      <c:valAx>
        <c:axId val="459949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</a:t>
                </a:r>
                <a:r>
                  <a:rPr lang="en-US" baseline="0"/>
                  <a:t> COST</a:t>
                </a:r>
                <a:endParaRPr lang="en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4599492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38100"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VARIATION OF TOTAL COST (ALUMINIUM)</a:t>
            </a:r>
          </a:p>
        </c:rich>
      </c:tx>
      <c:layout>
        <c:manualLayout>
          <c:xMode val="edge"/>
          <c:yMode val="edge"/>
          <c:x val="0.230231380108567"/>
          <c:y val="0"/>
        </c:manualLayout>
      </c:layout>
      <c:overlay val="0"/>
      <c:spPr>
        <a:solidFill>
          <a:srgbClr val="FF000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>
        <c:manualLayout>
          <c:layoutTarget val="inner"/>
          <c:xMode val="edge"/>
          <c:yMode val="edge"/>
          <c:x val="0.19212640315578469"/>
          <c:y val="0.11301868381002791"/>
          <c:w val="0.77757539213212878"/>
          <c:h val="0.68197406182061515"/>
        </c:manualLayout>
      </c:layout>
      <c:lineChart>
        <c:grouping val="standard"/>
        <c:varyColors val="0"/>
        <c:ser>
          <c:idx val="0"/>
          <c:order val="0"/>
          <c:tx>
            <c:strRef>
              <c:f>'Machine Calc'!$S$27</c:f>
              <c:strCache>
                <c:ptCount val="1"/>
                <c:pt idx="0">
                  <c:v>Variable Cost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'Machine Calc'!$S$28:$S$45</c:f>
              <c:numCache>
                <c:formatCode>General</c:formatCode>
                <c:ptCount val="18"/>
                <c:pt idx="0">
                  <c:v>1.7007376177955615</c:v>
                </c:pt>
                <c:pt idx="1">
                  <c:v>5102212.8533866862</c:v>
                </c:pt>
                <c:pt idx="2">
                  <c:v>10204425.706773372</c:v>
                </c:pt>
                <c:pt idx="3">
                  <c:v>15306638.560160054</c:v>
                </c:pt>
                <c:pt idx="4">
                  <c:v>20408851.413546745</c:v>
                </c:pt>
                <c:pt idx="5">
                  <c:v>25511064.266933434</c:v>
                </c:pt>
                <c:pt idx="6">
                  <c:v>30613277.120320108</c:v>
                </c:pt>
                <c:pt idx="7">
                  <c:v>35715489.973706789</c:v>
                </c:pt>
                <c:pt idx="8">
                  <c:v>40817702.827093489</c:v>
                </c:pt>
                <c:pt idx="9">
                  <c:v>45919915.680480167</c:v>
                </c:pt>
                <c:pt idx="10">
                  <c:v>51022128.533866867</c:v>
                </c:pt>
                <c:pt idx="11">
                  <c:v>56124341.387253538</c:v>
                </c:pt>
                <c:pt idx="12">
                  <c:v>61226554.240640216</c:v>
                </c:pt>
                <c:pt idx="13">
                  <c:v>66328767.094026908</c:v>
                </c:pt>
                <c:pt idx="14">
                  <c:v>71430979.947413579</c:v>
                </c:pt>
                <c:pt idx="15">
                  <c:v>76533192.800800294</c:v>
                </c:pt>
                <c:pt idx="16">
                  <c:v>81635405.654186979</c:v>
                </c:pt>
                <c:pt idx="17">
                  <c:v>86737618.507573649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39-4AC1-904E-700ACC1AE687}"/>
            </c:ext>
          </c:extLst>
        </c:ser>
        <c:ser>
          <c:idx val="1"/>
          <c:order val="1"/>
          <c:tx>
            <c:strRef>
              <c:f>'Machine Calc'!$T$27</c:f>
              <c:strCache>
                <c:ptCount val="1"/>
                <c:pt idx="0">
                  <c:v>Fixed Cost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'Machine Calc'!$T$28:$T$45</c:f>
              <c:numCache>
                <c:formatCode>General</c:formatCode>
                <c:ptCount val="18"/>
                <c:pt idx="0">
                  <c:v>3618608.8580590556</c:v>
                </c:pt>
                <c:pt idx="1">
                  <c:v>3618608.8580590556</c:v>
                </c:pt>
                <c:pt idx="2">
                  <c:v>3618608.8580590556</c:v>
                </c:pt>
                <c:pt idx="3">
                  <c:v>3618608.8580590556</c:v>
                </c:pt>
                <c:pt idx="4">
                  <c:v>5855723.8281453187</c:v>
                </c:pt>
                <c:pt idx="5">
                  <c:v>5855723.8281453187</c:v>
                </c:pt>
                <c:pt idx="6">
                  <c:v>5855723.8281453187</c:v>
                </c:pt>
                <c:pt idx="7">
                  <c:v>5855723.8281453187</c:v>
                </c:pt>
                <c:pt idx="8">
                  <c:v>8092838.7982315812</c:v>
                </c:pt>
                <c:pt idx="9">
                  <c:v>8092838.7982315812</c:v>
                </c:pt>
                <c:pt idx="10">
                  <c:v>8092838.7982315812</c:v>
                </c:pt>
                <c:pt idx="11">
                  <c:v>10329953.768317843</c:v>
                </c:pt>
                <c:pt idx="12">
                  <c:v>10329953.768317843</c:v>
                </c:pt>
                <c:pt idx="13">
                  <c:v>10329953.768317843</c:v>
                </c:pt>
                <c:pt idx="14">
                  <c:v>10329953.768317843</c:v>
                </c:pt>
                <c:pt idx="15">
                  <c:v>12567068.738404106</c:v>
                </c:pt>
                <c:pt idx="16">
                  <c:v>12567068.738404106</c:v>
                </c:pt>
                <c:pt idx="17">
                  <c:v>12567068.738404106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539-4AC1-904E-700ACC1AE687}"/>
            </c:ext>
          </c:extLst>
        </c:ser>
        <c:ser>
          <c:idx val="2"/>
          <c:order val="2"/>
          <c:tx>
            <c:strRef>
              <c:f>'Machine Calc'!$U$27</c:f>
              <c:strCache>
                <c:ptCount val="1"/>
                <c:pt idx="0">
                  <c:v>Total Cost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'Machine Calc'!$U$28:$U$45</c:f>
              <c:numCache>
                <c:formatCode>General</c:formatCode>
                <c:ptCount val="18"/>
                <c:pt idx="0">
                  <c:v>3618610.5587966735</c:v>
                </c:pt>
                <c:pt idx="1">
                  <c:v>8720821.7114457414</c:v>
                </c:pt>
                <c:pt idx="2">
                  <c:v>13823034.564832428</c:v>
                </c:pt>
                <c:pt idx="3">
                  <c:v>18925247.418219108</c:v>
                </c:pt>
                <c:pt idx="4">
                  <c:v>26264575.241692062</c:v>
                </c:pt>
                <c:pt idx="5">
                  <c:v>31366788.095078751</c:v>
                </c:pt>
                <c:pt idx="6">
                  <c:v>36469000.948465429</c:v>
                </c:pt>
                <c:pt idx="7">
                  <c:v>41571213.801852107</c:v>
                </c:pt>
                <c:pt idx="8">
                  <c:v>48910541.625325069</c:v>
                </c:pt>
                <c:pt idx="9">
                  <c:v>54012754.478711747</c:v>
                </c:pt>
                <c:pt idx="10">
                  <c:v>59114967.332098447</c:v>
                </c:pt>
                <c:pt idx="11">
                  <c:v>66454295.155571379</c:v>
                </c:pt>
                <c:pt idx="12">
                  <c:v>71556508.008958057</c:v>
                </c:pt>
                <c:pt idx="13">
                  <c:v>76658720.862344757</c:v>
                </c:pt>
                <c:pt idx="14">
                  <c:v>81760933.715731427</c:v>
                </c:pt>
                <c:pt idx="15">
                  <c:v>89100261.539204404</c:v>
                </c:pt>
                <c:pt idx="16">
                  <c:v>94202474.392591089</c:v>
                </c:pt>
                <c:pt idx="17">
                  <c:v>99304687.245977759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539-4AC1-904E-700ACC1AE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9933903"/>
        <c:axId val="459944943"/>
      </c:lineChart>
      <c:catAx>
        <c:axId val="4599339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PRODUCTION</a:t>
                </a:r>
                <a:r>
                  <a:rPr lang="en-US" baseline="0"/>
                  <a:t> VOLUME (MILLIONS)</a:t>
                </a:r>
                <a:endParaRPr lang="en-DE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459944943"/>
        <c:crosses val="autoZero"/>
        <c:auto val="1"/>
        <c:lblAlgn val="ctr"/>
        <c:lblOffset val="100"/>
        <c:noMultiLvlLbl val="0"/>
      </c:catAx>
      <c:valAx>
        <c:axId val="459944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459933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400" b="1">
                <a:solidFill>
                  <a:schemeClr val="bg1"/>
                </a:solidFill>
              </a:rPr>
              <a:t>Steel</a:t>
            </a:r>
            <a:endParaRPr lang="en-DE" sz="2400" b="1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40950011418677179"/>
          <c:y val="6.1555940293646066E-3"/>
        </c:manualLayout>
      </c:layout>
      <c:overlay val="0"/>
      <c:spPr>
        <a:solidFill>
          <a:srgbClr val="FF0000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>
        <c:manualLayout>
          <c:layoutTarget val="inner"/>
          <c:xMode val="edge"/>
          <c:yMode val="edge"/>
          <c:x val="0.22715315653106935"/>
          <c:y val="0.11415549127456665"/>
          <c:w val="0.743952132156674"/>
          <c:h val="0.67902139626321512"/>
        </c:manualLayout>
      </c:layout>
      <c:lineChart>
        <c:grouping val="standard"/>
        <c:varyColors val="0"/>
        <c:ser>
          <c:idx val="0"/>
          <c:order val="0"/>
          <c:tx>
            <c:strRef>
              <c:f>'Sensitivity Analysis'!$D$5</c:f>
              <c:strCache>
                <c:ptCount val="1"/>
                <c:pt idx="0">
                  <c:v>Variable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'Sensitivity Analysis'!$C$6:$C$29</c:f>
              <c:numCache>
                <c:formatCode>General</c:formatCode>
                <c:ptCount val="2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</c:numCache>
            </c:numRef>
          </c:cat>
          <c:val>
            <c:numRef>
              <c:f>'Sensitivity Analysis'!$D$6:$D$29</c:f>
              <c:numCache>
                <c:formatCode>_ [$€-2]\ * #,##0.00_ ;_ [$€-2]\ * \-#,##0.00_ ;_ [$€-2]\ * "-"??_ ;_ @_ </c:formatCode>
                <c:ptCount val="24"/>
                <c:pt idx="0">
                  <c:v>0.61657043001135803</c:v>
                </c:pt>
                <c:pt idx="1">
                  <c:v>0.61657043001135803</c:v>
                </c:pt>
                <c:pt idx="2">
                  <c:v>0.61657043001135803</c:v>
                </c:pt>
                <c:pt idx="3">
                  <c:v>0.61657043001135803</c:v>
                </c:pt>
                <c:pt idx="4">
                  <c:v>0.61657043001135803</c:v>
                </c:pt>
                <c:pt idx="5">
                  <c:v>0.61657043001135803</c:v>
                </c:pt>
                <c:pt idx="6">
                  <c:v>0.61657043001135803</c:v>
                </c:pt>
                <c:pt idx="7">
                  <c:v>0.61657043001135803</c:v>
                </c:pt>
                <c:pt idx="8">
                  <c:v>0.61657043001135803</c:v>
                </c:pt>
                <c:pt idx="9">
                  <c:v>0.61657043001135803</c:v>
                </c:pt>
                <c:pt idx="10">
                  <c:v>0.61657043001135803</c:v>
                </c:pt>
                <c:pt idx="11">
                  <c:v>0.61657043001135803</c:v>
                </c:pt>
                <c:pt idx="12">
                  <c:v>0.61657043001135803</c:v>
                </c:pt>
                <c:pt idx="13">
                  <c:v>0.61657043001135803</c:v>
                </c:pt>
                <c:pt idx="14">
                  <c:v>0.61657043001135803</c:v>
                </c:pt>
                <c:pt idx="15">
                  <c:v>0.61657043001135803</c:v>
                </c:pt>
                <c:pt idx="16">
                  <c:v>0.61657043001135803</c:v>
                </c:pt>
                <c:pt idx="17">
                  <c:v>0.61657043001135803</c:v>
                </c:pt>
                <c:pt idx="18">
                  <c:v>0.61657043001135803</c:v>
                </c:pt>
                <c:pt idx="19">
                  <c:v>0.61657043001135803</c:v>
                </c:pt>
                <c:pt idx="20">
                  <c:v>0.61657043001135803</c:v>
                </c:pt>
                <c:pt idx="21">
                  <c:v>0.61657043001135803</c:v>
                </c:pt>
                <c:pt idx="22">
                  <c:v>0.61657043001135803</c:v>
                </c:pt>
                <c:pt idx="23">
                  <c:v>0.61657043001135803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256-4097-A6CE-9C95B1E6A7DC}"/>
            </c:ext>
          </c:extLst>
        </c:ser>
        <c:ser>
          <c:idx val="1"/>
          <c:order val="1"/>
          <c:tx>
            <c:strRef>
              <c:f>'Sensitivity Analysis'!$E$5</c:f>
              <c:strCache>
                <c:ptCount val="1"/>
                <c:pt idx="0">
                  <c:v>Fixed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'Sensitivity Analysis'!$C$6:$C$29</c:f>
              <c:numCache>
                <c:formatCode>General</c:formatCode>
                <c:ptCount val="2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</c:numCache>
            </c:numRef>
          </c:cat>
          <c:val>
            <c:numRef>
              <c:f>'Sensitivity Analysis'!$E$6:$E$29</c:f>
              <c:numCache>
                <c:formatCode>0.00</c:formatCode>
                <c:ptCount val="24"/>
                <c:pt idx="0">
                  <c:v>0.72361708525711488</c:v>
                </c:pt>
                <c:pt idx="1">
                  <c:v>0.36180854262855744</c:v>
                </c:pt>
                <c:pt idx="2">
                  <c:v>0.39031179763989043</c:v>
                </c:pt>
                <c:pt idx="3">
                  <c:v>0.29273384822991788</c:v>
                </c:pt>
                <c:pt idx="4">
                  <c:v>0.23418707858393426</c:v>
                </c:pt>
                <c:pt idx="5">
                  <c:v>0.26970895009703799</c:v>
                </c:pt>
                <c:pt idx="6">
                  <c:v>0.23117910008317538</c:v>
                </c:pt>
                <c:pt idx="7">
                  <c:v>0.20228171257277844</c:v>
                </c:pt>
                <c:pt idx="8">
                  <c:v>0.22950800091608708</c:v>
                </c:pt>
                <c:pt idx="9">
                  <c:v>0.20655720082447837</c:v>
                </c:pt>
                <c:pt idx="10">
                  <c:v>0.22844457417339456</c:v>
                </c:pt>
                <c:pt idx="11">
                  <c:v>0.20940752632561169</c:v>
                </c:pt>
                <c:pt idx="12">
                  <c:v>0.19329925506979539</c:v>
                </c:pt>
                <c:pt idx="13">
                  <c:v>0.21144347311213543</c:v>
                </c:pt>
                <c:pt idx="14">
                  <c:v>0.19734724157132641</c:v>
                </c:pt>
                <c:pt idx="15">
                  <c:v>0.18501303897311852</c:v>
                </c:pt>
                <c:pt idx="16">
                  <c:v>0.20044276066073249</c:v>
                </c:pt>
                <c:pt idx="17">
                  <c:v>0.18930705173513623</c:v>
                </c:pt>
                <c:pt idx="18">
                  <c:v>0.17934352269644491</c:v>
                </c:pt>
                <c:pt idx="19">
                  <c:v>0.19274226194475047</c:v>
                </c:pt>
                <c:pt idx="20">
                  <c:v>0.18356405899500042</c:v>
                </c:pt>
                <c:pt idx="21">
                  <c:v>0.19555288847988936</c:v>
                </c:pt>
                <c:pt idx="22">
                  <c:v>0.18705058898076371</c:v>
                </c:pt>
                <c:pt idx="23">
                  <c:v>0.17925681443989855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256-4097-A6CE-9C95B1E6A7DC}"/>
            </c:ext>
          </c:extLst>
        </c:ser>
        <c:ser>
          <c:idx val="2"/>
          <c:order val="2"/>
          <c:tx>
            <c:strRef>
              <c:f>'Sensitivity Analysis'!$F$5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'Sensitivity Analysis'!$C$6:$C$29</c:f>
              <c:numCache>
                <c:formatCode>General</c:formatCode>
                <c:ptCount val="24"/>
                <c:pt idx="0">
                  <c:v>5</c:v>
                </c:pt>
                <c:pt idx="1">
                  <c:v>10</c:v>
                </c:pt>
                <c:pt idx="2">
                  <c:v>15</c:v>
                </c:pt>
                <c:pt idx="3">
                  <c:v>20</c:v>
                </c:pt>
                <c:pt idx="4">
                  <c:v>25</c:v>
                </c:pt>
                <c:pt idx="5">
                  <c:v>30</c:v>
                </c:pt>
                <c:pt idx="6">
                  <c:v>35</c:v>
                </c:pt>
                <c:pt idx="7">
                  <c:v>40</c:v>
                </c:pt>
                <c:pt idx="8">
                  <c:v>45</c:v>
                </c:pt>
                <c:pt idx="9">
                  <c:v>50</c:v>
                </c:pt>
                <c:pt idx="10">
                  <c:v>55</c:v>
                </c:pt>
                <c:pt idx="11">
                  <c:v>60</c:v>
                </c:pt>
                <c:pt idx="12">
                  <c:v>65</c:v>
                </c:pt>
                <c:pt idx="13">
                  <c:v>70</c:v>
                </c:pt>
                <c:pt idx="14">
                  <c:v>75</c:v>
                </c:pt>
                <c:pt idx="15">
                  <c:v>80</c:v>
                </c:pt>
                <c:pt idx="16">
                  <c:v>85</c:v>
                </c:pt>
                <c:pt idx="17">
                  <c:v>90</c:v>
                </c:pt>
                <c:pt idx="18">
                  <c:v>95</c:v>
                </c:pt>
                <c:pt idx="19">
                  <c:v>100</c:v>
                </c:pt>
                <c:pt idx="20">
                  <c:v>105</c:v>
                </c:pt>
                <c:pt idx="21">
                  <c:v>110</c:v>
                </c:pt>
                <c:pt idx="22">
                  <c:v>115</c:v>
                </c:pt>
                <c:pt idx="23">
                  <c:v>120</c:v>
                </c:pt>
              </c:numCache>
            </c:numRef>
          </c:cat>
          <c:val>
            <c:numRef>
              <c:f>'Sensitivity Analysis'!$F$6:$F$29</c:f>
              <c:numCache>
                <c:formatCode>0.00</c:formatCode>
                <c:ptCount val="24"/>
                <c:pt idx="0">
                  <c:v>1.340187515268473</c:v>
                </c:pt>
                <c:pt idx="1">
                  <c:v>0.97837897263991547</c:v>
                </c:pt>
                <c:pt idx="2">
                  <c:v>1.0157711165401371</c:v>
                </c:pt>
                <c:pt idx="3">
                  <c:v>0.91819316713016474</c:v>
                </c:pt>
                <c:pt idx="4">
                  <c:v>0.85964639748418104</c:v>
                </c:pt>
                <c:pt idx="5">
                  <c:v>0.90405715788617369</c:v>
                </c:pt>
                <c:pt idx="6">
                  <c:v>0.86552730787231114</c:v>
                </c:pt>
                <c:pt idx="7">
                  <c:v>0.8366299203619143</c:v>
                </c:pt>
                <c:pt idx="8">
                  <c:v>0.87274509759411156</c:v>
                </c:pt>
                <c:pt idx="9">
                  <c:v>0.8497942975025029</c:v>
                </c:pt>
                <c:pt idx="10">
                  <c:v>0.88057055974030807</c:v>
                </c:pt>
                <c:pt idx="11">
                  <c:v>0.86153351189252514</c:v>
                </c:pt>
                <c:pt idx="12">
                  <c:v>0.84542524063670899</c:v>
                </c:pt>
                <c:pt idx="13">
                  <c:v>0.87245834756793772</c:v>
                </c:pt>
                <c:pt idx="14">
                  <c:v>0.85836211602712875</c:v>
                </c:pt>
                <c:pt idx="15">
                  <c:v>0.84602791342892092</c:v>
                </c:pt>
                <c:pt idx="16">
                  <c:v>0.87034652400542389</c:v>
                </c:pt>
                <c:pt idx="17">
                  <c:v>0.85921081507982744</c:v>
                </c:pt>
                <c:pt idx="18">
                  <c:v>0.8492472860411362</c:v>
                </c:pt>
                <c:pt idx="19">
                  <c:v>0.87153491417833062</c:v>
                </c:pt>
                <c:pt idx="20">
                  <c:v>0.86235671122858049</c:v>
                </c:pt>
                <c:pt idx="21">
                  <c:v>0.88323442960235843</c:v>
                </c:pt>
                <c:pt idx="22">
                  <c:v>0.8747321301032327</c:v>
                </c:pt>
                <c:pt idx="23">
                  <c:v>0.86693835556236754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256-4097-A6CE-9C95B1E6A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63628367"/>
        <c:axId val="1563630287"/>
      </c:lineChart>
      <c:catAx>
        <c:axId val="15636283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Production</a:t>
                </a:r>
                <a:r>
                  <a:rPr lang="en-US" sz="1600" b="1" baseline="0"/>
                  <a:t> Volume</a:t>
                </a:r>
                <a:endParaRPr lang="en-DE" sz="1600" b="1"/>
              </a:p>
            </c:rich>
          </c:tx>
          <c:layout>
            <c:manualLayout>
              <c:xMode val="edge"/>
              <c:yMode val="edge"/>
              <c:x val="0.32305284527759998"/>
              <c:y val="0.852019034841631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563630287"/>
        <c:crosses val="autoZero"/>
        <c:auto val="1"/>
        <c:lblAlgn val="ctr"/>
        <c:lblOffset val="100"/>
        <c:noMultiLvlLbl val="0"/>
      </c:catAx>
      <c:valAx>
        <c:axId val="1563630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dirty="0"/>
                  <a:t>Cost</a:t>
                </a:r>
                <a:endParaRPr lang="en-DE" sz="1800" b="1" dirty="0"/>
              </a:p>
            </c:rich>
          </c:tx>
          <c:layout>
            <c:manualLayout>
              <c:xMode val="edge"/>
              <c:yMode val="edge"/>
              <c:x val="3.0886615958493222E-4"/>
              <c:y val="0.381668669043916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_ [$€-2]\ * #,##0.00_ ;_ [$€-2]\ * \-#,##0.00_ ;_ [$€-2]\ * &quot;-&quot;??_ ;_ @_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563628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24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4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Steel</a:t>
            </a:r>
          </a:p>
        </c:rich>
      </c:tx>
      <c:layout>
        <c:manualLayout>
          <c:xMode val="edge"/>
          <c:yMode val="edge"/>
          <c:x val="0.44166607594149032"/>
          <c:y val="7.9731983344595563E-3"/>
        </c:manualLayout>
      </c:layout>
      <c:overlay val="0"/>
      <c:spPr>
        <a:solidFill>
          <a:srgbClr val="FF0000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24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DE"/>
        </a:p>
      </c:txPr>
    </c:title>
    <c:autoTitleDeleted val="0"/>
    <c:plotArea>
      <c:layout>
        <c:manualLayout>
          <c:layoutTarget val="inner"/>
          <c:xMode val="edge"/>
          <c:yMode val="edge"/>
          <c:x val="0.13934862262501177"/>
          <c:y val="0.11416063065852614"/>
          <c:w val="0.79670705677201303"/>
          <c:h val="0.68207279718422642"/>
        </c:manualLayout>
      </c:layout>
      <c:lineChart>
        <c:grouping val="standard"/>
        <c:varyColors val="0"/>
        <c:ser>
          <c:idx val="0"/>
          <c:order val="0"/>
          <c:tx>
            <c:strRef>
              <c:f>'Machine Calc'!$AV$12</c:f>
              <c:strCache>
                <c:ptCount val="1"/>
                <c:pt idx="0">
                  <c:v>Variable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'Machine Calc'!$AV$14:$AV$109</c:f>
              <c:numCache>
                <c:formatCode>_ [$€-2]\ * #,##0.00_ ;_ [$€-2]\ * \-#,##0.00_ ;_ [$€-2]\ * "-"??_ ;_ @_ </c:formatCode>
                <c:ptCount val="96"/>
                <c:pt idx="0">
                  <c:v>0.61657043001135803</c:v>
                </c:pt>
                <c:pt idx="1">
                  <c:v>0.61657043001135792</c:v>
                </c:pt>
                <c:pt idx="2">
                  <c:v>0.61657043001135792</c:v>
                </c:pt>
                <c:pt idx="3">
                  <c:v>0.61657043001135792</c:v>
                </c:pt>
                <c:pt idx="4">
                  <c:v>0.61657043001135803</c:v>
                </c:pt>
                <c:pt idx="5">
                  <c:v>0.61657043001135803</c:v>
                </c:pt>
                <c:pt idx="6">
                  <c:v>0.61657043001135792</c:v>
                </c:pt>
                <c:pt idx="7">
                  <c:v>0.61657043001135792</c:v>
                </c:pt>
                <c:pt idx="8">
                  <c:v>0.61657043001135792</c:v>
                </c:pt>
                <c:pt idx="9">
                  <c:v>0.61657043001135792</c:v>
                </c:pt>
                <c:pt idx="10">
                  <c:v>0.61657043001135792</c:v>
                </c:pt>
                <c:pt idx="11">
                  <c:v>0.61657043001135792</c:v>
                </c:pt>
                <c:pt idx="12">
                  <c:v>0.61657043001135792</c:v>
                </c:pt>
                <c:pt idx="13">
                  <c:v>0.61657043001135803</c:v>
                </c:pt>
                <c:pt idx="14">
                  <c:v>0.61657043001135803</c:v>
                </c:pt>
                <c:pt idx="15">
                  <c:v>0.61657043001135803</c:v>
                </c:pt>
                <c:pt idx="16">
                  <c:v>0.61657043001135781</c:v>
                </c:pt>
                <c:pt idx="17">
                  <c:v>0.61657043001135792</c:v>
                </c:pt>
                <c:pt idx="18">
                  <c:v>0.61657043001135803</c:v>
                </c:pt>
                <c:pt idx="19">
                  <c:v>0.61657043001135792</c:v>
                </c:pt>
                <c:pt idx="20">
                  <c:v>0.61657043001135792</c:v>
                </c:pt>
                <c:pt idx="21">
                  <c:v>0.61657043001135792</c:v>
                </c:pt>
                <c:pt idx="22">
                  <c:v>0.61657043001135781</c:v>
                </c:pt>
                <c:pt idx="23">
                  <c:v>0.61657043001135792</c:v>
                </c:pt>
                <c:pt idx="24">
                  <c:v>0.61657043001135792</c:v>
                </c:pt>
                <c:pt idx="25">
                  <c:v>0.61657043001135792</c:v>
                </c:pt>
                <c:pt idx="26">
                  <c:v>0.61657043001135803</c:v>
                </c:pt>
                <c:pt idx="27">
                  <c:v>0.61657043001135792</c:v>
                </c:pt>
                <c:pt idx="28">
                  <c:v>0.61657043001135803</c:v>
                </c:pt>
                <c:pt idx="29">
                  <c:v>0.61657043001135792</c:v>
                </c:pt>
                <c:pt idx="30">
                  <c:v>0.61657043001135792</c:v>
                </c:pt>
                <c:pt idx="31">
                  <c:v>0.61657043001135803</c:v>
                </c:pt>
                <c:pt idx="32">
                  <c:v>0.61657043001135792</c:v>
                </c:pt>
                <c:pt idx="33">
                  <c:v>0.61657043001135803</c:v>
                </c:pt>
                <c:pt idx="34">
                  <c:v>0.61657043001135803</c:v>
                </c:pt>
                <c:pt idx="35">
                  <c:v>0.61657043001135803</c:v>
                </c:pt>
                <c:pt idx="36">
                  <c:v>0.61657043001135792</c:v>
                </c:pt>
                <c:pt idx="37">
                  <c:v>0.61657043001135781</c:v>
                </c:pt>
                <c:pt idx="38">
                  <c:v>0.61657043001135781</c:v>
                </c:pt>
                <c:pt idx="39">
                  <c:v>0.61657043001135792</c:v>
                </c:pt>
                <c:pt idx="40">
                  <c:v>0.61657043001135792</c:v>
                </c:pt>
                <c:pt idx="41">
                  <c:v>0.61657043001135803</c:v>
                </c:pt>
                <c:pt idx="42">
                  <c:v>0.61657043001135803</c:v>
                </c:pt>
                <c:pt idx="43">
                  <c:v>0.61657043001135792</c:v>
                </c:pt>
                <c:pt idx="44">
                  <c:v>0.61657043001135792</c:v>
                </c:pt>
                <c:pt idx="45">
                  <c:v>0.61657043001135792</c:v>
                </c:pt>
                <c:pt idx="46">
                  <c:v>0.61657043001135792</c:v>
                </c:pt>
                <c:pt idx="47">
                  <c:v>0.61657043001135792</c:v>
                </c:pt>
                <c:pt idx="48">
                  <c:v>0.61657043001135792</c:v>
                </c:pt>
                <c:pt idx="49">
                  <c:v>0.61657043001135781</c:v>
                </c:pt>
                <c:pt idx="50">
                  <c:v>0.61657043001135792</c:v>
                </c:pt>
                <c:pt idx="51">
                  <c:v>0.61657043001135792</c:v>
                </c:pt>
                <c:pt idx="52">
                  <c:v>0.61657043001135803</c:v>
                </c:pt>
                <c:pt idx="53">
                  <c:v>0.61657043001135792</c:v>
                </c:pt>
                <c:pt idx="54">
                  <c:v>0.61657043001135792</c:v>
                </c:pt>
                <c:pt idx="55">
                  <c:v>0.61657043001135792</c:v>
                </c:pt>
                <c:pt idx="56">
                  <c:v>0.61657043001135792</c:v>
                </c:pt>
                <c:pt idx="57">
                  <c:v>0.61657043001135803</c:v>
                </c:pt>
                <c:pt idx="58">
                  <c:v>0.61657043001135792</c:v>
                </c:pt>
                <c:pt idx="59">
                  <c:v>0.61657043001135792</c:v>
                </c:pt>
                <c:pt idx="60">
                  <c:v>0.61657043001135803</c:v>
                </c:pt>
                <c:pt idx="61">
                  <c:v>0.61657043001135803</c:v>
                </c:pt>
                <c:pt idx="62">
                  <c:v>0.61657043001135792</c:v>
                </c:pt>
                <c:pt idx="63">
                  <c:v>0.61657043001135792</c:v>
                </c:pt>
                <c:pt idx="64">
                  <c:v>0.61657043001135792</c:v>
                </c:pt>
                <c:pt idx="65">
                  <c:v>0.61657043001135792</c:v>
                </c:pt>
                <c:pt idx="66">
                  <c:v>0.61657043001135803</c:v>
                </c:pt>
                <c:pt idx="67">
                  <c:v>0.61657043001135803</c:v>
                </c:pt>
                <c:pt idx="68">
                  <c:v>0.61657043001135792</c:v>
                </c:pt>
                <c:pt idx="69">
                  <c:v>0.61657043001135792</c:v>
                </c:pt>
                <c:pt idx="70">
                  <c:v>0.61657043001135792</c:v>
                </c:pt>
                <c:pt idx="71">
                  <c:v>0.61657043001135803</c:v>
                </c:pt>
                <c:pt idx="72">
                  <c:v>0.61657043001135792</c:v>
                </c:pt>
                <c:pt idx="73">
                  <c:v>0.61657043001135803</c:v>
                </c:pt>
                <c:pt idx="74">
                  <c:v>0.61657043001135792</c:v>
                </c:pt>
                <c:pt idx="75">
                  <c:v>0.61657043001135803</c:v>
                </c:pt>
                <c:pt idx="76">
                  <c:v>0.61657043001135792</c:v>
                </c:pt>
                <c:pt idx="77">
                  <c:v>0.61657043001135792</c:v>
                </c:pt>
                <c:pt idx="78">
                  <c:v>0.61657043001135792</c:v>
                </c:pt>
                <c:pt idx="79">
                  <c:v>0.61657043001135781</c:v>
                </c:pt>
                <c:pt idx="80">
                  <c:v>0.61657043001135803</c:v>
                </c:pt>
                <c:pt idx="81">
                  <c:v>0.61657043001135781</c:v>
                </c:pt>
                <c:pt idx="82">
                  <c:v>0.61657043001135792</c:v>
                </c:pt>
                <c:pt idx="83">
                  <c:v>0.61657043001135792</c:v>
                </c:pt>
                <c:pt idx="84">
                  <c:v>0.61657043001135792</c:v>
                </c:pt>
                <c:pt idx="85">
                  <c:v>0.61657043001135792</c:v>
                </c:pt>
                <c:pt idx="86">
                  <c:v>0.61657043001135792</c:v>
                </c:pt>
                <c:pt idx="87">
                  <c:v>0.61657043001135803</c:v>
                </c:pt>
                <c:pt idx="88">
                  <c:v>0.61657043001135792</c:v>
                </c:pt>
                <c:pt idx="89">
                  <c:v>0.61657043001135803</c:v>
                </c:pt>
                <c:pt idx="90">
                  <c:v>0.61657043001135792</c:v>
                </c:pt>
                <c:pt idx="91">
                  <c:v>0.61657043001135792</c:v>
                </c:pt>
                <c:pt idx="92">
                  <c:v>0.61657043001135792</c:v>
                </c:pt>
                <c:pt idx="93">
                  <c:v>0.61657043001135792</c:v>
                </c:pt>
                <c:pt idx="94">
                  <c:v>0.61657043001135803</c:v>
                </c:pt>
                <c:pt idx="95">
                  <c:v>0.61657043001135792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243-4396-AA67-2ED4530E2A39}"/>
            </c:ext>
          </c:extLst>
        </c:ser>
        <c:ser>
          <c:idx val="1"/>
          <c:order val="1"/>
          <c:tx>
            <c:strRef>
              <c:f>'Machine Calc'!$AW$12</c:f>
              <c:strCache>
                <c:ptCount val="1"/>
                <c:pt idx="0">
                  <c:v>Fixed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val>
            <c:numRef>
              <c:f>'Machine Calc'!$AW$14:$AW$109</c:f>
              <c:numCache>
                <c:formatCode>_ [$€-2]\ * #,##0.00_ ;_ [$€-2]\ * \-#,##0.00_ ;_ [$€-2]\ * "-"??_ ;_ @_ </c:formatCode>
                <c:ptCount val="96"/>
                <c:pt idx="0">
                  <c:v>0.72361708525711488</c:v>
                </c:pt>
                <c:pt idx="1">
                  <c:v>0.60301423771426244</c:v>
                </c:pt>
                <c:pt idx="2">
                  <c:v>0.51686934661222494</c:v>
                </c:pt>
                <c:pt idx="3">
                  <c:v>0.45226067828569688</c:v>
                </c:pt>
                <c:pt idx="4">
                  <c:v>0.40200949180950829</c:v>
                </c:pt>
                <c:pt idx="5">
                  <c:v>0.36180854262855744</c:v>
                </c:pt>
                <c:pt idx="6">
                  <c:v>0.32891685693505229</c:v>
                </c:pt>
                <c:pt idx="7">
                  <c:v>0.30150711885713122</c:v>
                </c:pt>
                <c:pt idx="8">
                  <c:v>0.27831426356042882</c:v>
                </c:pt>
                <c:pt idx="9">
                  <c:v>0.41819121175702545</c:v>
                </c:pt>
                <c:pt idx="10">
                  <c:v>0.39031179763989043</c:v>
                </c:pt>
                <c:pt idx="11">
                  <c:v>0.36591731028739727</c:v>
                </c:pt>
                <c:pt idx="12">
                  <c:v>0.34439276262343277</c:v>
                </c:pt>
                <c:pt idx="13">
                  <c:v>0.32525983136657538</c:v>
                </c:pt>
                <c:pt idx="14">
                  <c:v>0.30814089287359764</c:v>
                </c:pt>
                <c:pt idx="15">
                  <c:v>0.29273384822991788</c:v>
                </c:pt>
                <c:pt idx="16">
                  <c:v>0.27879414117135026</c:v>
                </c:pt>
                <c:pt idx="17">
                  <c:v>0.26612168020901622</c:v>
                </c:pt>
                <c:pt idx="18">
                  <c:v>0.25455117237384162</c:v>
                </c:pt>
                <c:pt idx="19">
                  <c:v>0.24394487352493155</c:v>
                </c:pt>
                <c:pt idx="20">
                  <c:v>0.23418707858393426</c:v>
                </c:pt>
                <c:pt idx="21">
                  <c:v>0.22517988325378296</c:v>
                </c:pt>
                <c:pt idx="22">
                  <c:v>0.21683988757771691</c:v>
                </c:pt>
                <c:pt idx="23">
                  <c:v>0.28897387510396921</c:v>
                </c:pt>
                <c:pt idx="24">
                  <c:v>0.27900925872107379</c:v>
                </c:pt>
                <c:pt idx="25">
                  <c:v>0.26970895009703799</c:v>
                </c:pt>
                <c:pt idx="26">
                  <c:v>0.26100866138423023</c:v>
                </c:pt>
                <c:pt idx="27">
                  <c:v>0.25285214071597312</c:v>
                </c:pt>
                <c:pt idx="28">
                  <c:v>0.24518995463367083</c:v>
                </c:pt>
                <c:pt idx="29">
                  <c:v>0.2379784853797394</c:v>
                </c:pt>
                <c:pt idx="30">
                  <c:v>0.23117910008317538</c:v>
                </c:pt>
                <c:pt idx="31">
                  <c:v>0.22475745841419828</c:v>
                </c:pt>
                <c:pt idx="32">
                  <c:v>0.21868293251111187</c:v>
                </c:pt>
                <c:pt idx="33">
                  <c:v>0.21292811849766158</c:v>
                </c:pt>
                <c:pt idx="34">
                  <c:v>0.20746842315156766</c:v>
                </c:pt>
                <c:pt idx="35">
                  <c:v>0.20228171257277844</c:v>
                </c:pt>
                <c:pt idx="36">
                  <c:v>0.25189902539570536</c:v>
                </c:pt>
                <c:pt idx="37">
                  <c:v>0.24590142955295047</c:v>
                </c:pt>
                <c:pt idx="38">
                  <c:v>0.24018279165637019</c:v>
                </c:pt>
                <c:pt idx="39">
                  <c:v>0.23472409184599816</c:v>
                </c:pt>
                <c:pt idx="40">
                  <c:v>0.22950800091608708</c:v>
                </c:pt>
                <c:pt idx="41">
                  <c:v>0.22451869654834605</c:v>
                </c:pt>
                <c:pt idx="42">
                  <c:v>0.21974170300476423</c:v>
                </c:pt>
                <c:pt idx="43">
                  <c:v>0.21516375085883166</c:v>
                </c:pt>
                <c:pt idx="44">
                  <c:v>0.21077265390252897</c:v>
                </c:pt>
                <c:pt idx="45">
                  <c:v>0.20655720082447837</c:v>
                </c:pt>
                <c:pt idx="46">
                  <c:v>0.20250705963184154</c:v>
                </c:pt>
                <c:pt idx="47">
                  <c:v>0.19861269310045998</c:v>
                </c:pt>
                <c:pt idx="48">
                  <c:v>0.19486528379667775</c:v>
                </c:pt>
                <c:pt idx="49">
                  <c:v>0.19125666743007261</c:v>
                </c:pt>
                <c:pt idx="50">
                  <c:v>0.22844457417339456</c:v>
                </c:pt>
                <c:pt idx="51">
                  <c:v>0.2243652067774411</c:v>
                </c:pt>
                <c:pt idx="52">
                  <c:v>0.22042897507959125</c:v>
                </c:pt>
                <c:pt idx="53">
                  <c:v>0.21662847550925349</c:v>
                </c:pt>
                <c:pt idx="54">
                  <c:v>0.21295680643282544</c:v>
                </c:pt>
                <c:pt idx="55">
                  <c:v>0.20940752632561169</c:v>
                </c:pt>
                <c:pt idx="56">
                  <c:v>0.20597461605797876</c:v>
                </c:pt>
                <c:pt idx="57">
                  <c:v>0.20265244483123715</c:v>
                </c:pt>
                <c:pt idx="58">
                  <c:v>0.19943573935772541</c:v>
                </c:pt>
                <c:pt idx="59">
                  <c:v>0.19631955593026093</c:v>
                </c:pt>
                <c:pt idx="60">
                  <c:v>0.19329925506979539</c:v>
                </c:pt>
                <c:pt idx="61">
                  <c:v>0.19037047847782881</c:v>
                </c:pt>
                <c:pt idx="62">
                  <c:v>0.1875291280527866</c:v>
                </c:pt>
                <c:pt idx="63">
                  <c:v>0.21766239879190413</c:v>
                </c:pt>
                <c:pt idx="64">
                  <c:v>0.21450787127318088</c:v>
                </c:pt>
                <c:pt idx="65">
                  <c:v>0.21144347311213543</c:v>
                </c:pt>
                <c:pt idx="66">
                  <c:v>0.20846539602604902</c:v>
                </c:pt>
                <c:pt idx="67">
                  <c:v>0.20557004330346507</c:v>
                </c:pt>
                <c:pt idx="68">
                  <c:v>0.20275401531300657</c:v>
                </c:pt>
                <c:pt idx="69">
                  <c:v>0.20001409618715515</c:v>
                </c:pt>
                <c:pt idx="70">
                  <c:v>0.19734724157132641</c:v>
                </c:pt>
                <c:pt idx="71">
                  <c:v>0.19475056734012477</c:v>
                </c:pt>
                <c:pt idx="72">
                  <c:v>0.19222133919285039</c:v>
                </c:pt>
                <c:pt idx="73">
                  <c:v>0.1897569630493523</c:v>
                </c:pt>
                <c:pt idx="74">
                  <c:v>0.18735497617530988</c:v>
                </c:pt>
                <c:pt idx="75">
                  <c:v>0.18501303897311852</c:v>
                </c:pt>
                <c:pt idx="76">
                  <c:v>0.1827289273808578</c:v>
                </c:pt>
                <c:pt idx="77">
                  <c:v>0.20777603239222273</c:v>
                </c:pt>
                <c:pt idx="78">
                  <c:v>0.2052727067007501</c:v>
                </c:pt>
                <c:pt idx="79">
                  <c:v>0.20282898400193169</c:v>
                </c:pt>
                <c:pt idx="80">
                  <c:v>0.20044276066073249</c:v>
                </c:pt>
                <c:pt idx="81">
                  <c:v>0.19811203088560769</c:v>
                </c:pt>
                <c:pt idx="82">
                  <c:v>0.19583488110531333</c:v>
                </c:pt>
                <c:pt idx="83">
                  <c:v>0.19360948472911665</c:v>
                </c:pt>
                <c:pt idx="84">
                  <c:v>0.19143409726025015</c:v>
                </c:pt>
                <c:pt idx="85">
                  <c:v>0.18930705173513623</c:v>
                </c:pt>
                <c:pt idx="86">
                  <c:v>0.18722675446332154</c:v>
                </c:pt>
                <c:pt idx="87">
                  <c:v>0.18519168104524197</c:v>
                </c:pt>
                <c:pt idx="88">
                  <c:v>0.18320037264690606</c:v>
                </c:pt>
                <c:pt idx="89">
                  <c:v>0.1812514325123645</c:v>
                </c:pt>
                <c:pt idx="90">
                  <c:v>0.17934352269644491</c:v>
                </c:pt>
                <c:pt idx="91">
                  <c:v>0.20077318952578174</c:v>
                </c:pt>
                <c:pt idx="92">
                  <c:v>0.19870336282963963</c:v>
                </c:pt>
                <c:pt idx="93">
                  <c:v>0.19667577749464332</c:v>
                </c:pt>
                <c:pt idx="94">
                  <c:v>0.19468915347954593</c:v>
                </c:pt>
                <c:pt idx="95">
                  <c:v>0.19274226194475047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243-4396-AA67-2ED4530E2A39}"/>
            </c:ext>
          </c:extLst>
        </c:ser>
        <c:ser>
          <c:idx val="2"/>
          <c:order val="2"/>
          <c:tx>
            <c:strRef>
              <c:f>'Machine Calc'!$AX$12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5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'Machine Calc'!$AX$14:$AX$109</c:f>
              <c:numCache>
                <c:formatCode>_ [$€-2]\ * #,##0.00_ ;_ [$€-2]\ * \-#,##0.00_ ;_ [$€-2]\ * "-"??_ ;_ @_ </c:formatCode>
                <c:ptCount val="96"/>
                <c:pt idx="0">
                  <c:v>1.340187515268473</c:v>
                </c:pt>
                <c:pt idx="1">
                  <c:v>1.2195846677256204</c:v>
                </c:pt>
                <c:pt idx="2">
                  <c:v>1.1334397766235829</c:v>
                </c:pt>
                <c:pt idx="3">
                  <c:v>1.0688311082970547</c:v>
                </c:pt>
                <c:pt idx="4">
                  <c:v>1.0185799218208662</c:v>
                </c:pt>
                <c:pt idx="5">
                  <c:v>0.97837897263991547</c:v>
                </c:pt>
                <c:pt idx="6">
                  <c:v>0.94548728694641015</c:v>
                </c:pt>
                <c:pt idx="7">
                  <c:v>0.91807754886848914</c:v>
                </c:pt>
                <c:pt idx="8">
                  <c:v>0.89488469357178668</c:v>
                </c:pt>
                <c:pt idx="9">
                  <c:v>1.0347616417683834</c:v>
                </c:pt>
                <c:pt idx="10">
                  <c:v>1.0068822276512484</c:v>
                </c:pt>
                <c:pt idx="11">
                  <c:v>0.98248774029875519</c:v>
                </c:pt>
                <c:pt idx="12">
                  <c:v>0.96096319263479069</c:v>
                </c:pt>
                <c:pt idx="13">
                  <c:v>0.94183026137793346</c:v>
                </c:pt>
                <c:pt idx="14">
                  <c:v>0.92471132288495572</c:v>
                </c:pt>
                <c:pt idx="15">
                  <c:v>0.90930427824127591</c:v>
                </c:pt>
                <c:pt idx="16">
                  <c:v>0.89536457118270807</c:v>
                </c:pt>
                <c:pt idx="17">
                  <c:v>0.88269211022037419</c:v>
                </c:pt>
                <c:pt idx="18">
                  <c:v>0.87112160238519964</c:v>
                </c:pt>
                <c:pt idx="19">
                  <c:v>0.86051530353628947</c:v>
                </c:pt>
                <c:pt idx="20">
                  <c:v>0.8507575085952922</c:v>
                </c:pt>
                <c:pt idx="21">
                  <c:v>0.84175031326514094</c:v>
                </c:pt>
                <c:pt idx="22">
                  <c:v>0.83341031758907469</c:v>
                </c:pt>
                <c:pt idx="23">
                  <c:v>0.90554430511532713</c:v>
                </c:pt>
                <c:pt idx="24">
                  <c:v>0.89557968873243166</c:v>
                </c:pt>
                <c:pt idx="25">
                  <c:v>0.88627938010839591</c:v>
                </c:pt>
                <c:pt idx="26">
                  <c:v>0.87757909139558832</c:v>
                </c:pt>
                <c:pt idx="27">
                  <c:v>0.86942257072733109</c:v>
                </c:pt>
                <c:pt idx="28">
                  <c:v>0.8617603846450288</c:v>
                </c:pt>
                <c:pt idx="29">
                  <c:v>0.85454891539109734</c:v>
                </c:pt>
                <c:pt idx="30">
                  <c:v>0.84774953009453324</c:v>
                </c:pt>
                <c:pt idx="31">
                  <c:v>0.84132788842555628</c:v>
                </c:pt>
                <c:pt idx="32">
                  <c:v>0.83525336252246984</c:v>
                </c:pt>
                <c:pt idx="33">
                  <c:v>0.82949854850901961</c:v>
                </c:pt>
                <c:pt idx="34">
                  <c:v>0.82403885316292569</c:v>
                </c:pt>
                <c:pt idx="35">
                  <c:v>0.81885214258413641</c:v>
                </c:pt>
                <c:pt idx="36">
                  <c:v>0.86846945540706333</c:v>
                </c:pt>
                <c:pt idx="37">
                  <c:v>0.86247185956430827</c:v>
                </c:pt>
                <c:pt idx="38">
                  <c:v>0.85675322166772805</c:v>
                </c:pt>
                <c:pt idx="39">
                  <c:v>0.8512945218573561</c:v>
                </c:pt>
                <c:pt idx="40">
                  <c:v>0.84607843092744495</c:v>
                </c:pt>
                <c:pt idx="41">
                  <c:v>0.84108912655970403</c:v>
                </c:pt>
                <c:pt idx="42">
                  <c:v>0.83631213301612228</c:v>
                </c:pt>
                <c:pt idx="43">
                  <c:v>0.83173418087018958</c:v>
                </c:pt>
                <c:pt idx="44">
                  <c:v>0.82734308391388689</c:v>
                </c:pt>
                <c:pt idx="45">
                  <c:v>0.82312763083583629</c:v>
                </c:pt>
                <c:pt idx="46">
                  <c:v>0.81907748964319949</c:v>
                </c:pt>
                <c:pt idx="47">
                  <c:v>0.81518312311181784</c:v>
                </c:pt>
                <c:pt idx="48">
                  <c:v>0.8114357138080357</c:v>
                </c:pt>
                <c:pt idx="49">
                  <c:v>0.80782709744143044</c:v>
                </c:pt>
                <c:pt idx="50">
                  <c:v>0.84501500418475251</c:v>
                </c:pt>
                <c:pt idx="51">
                  <c:v>0.84093563678879901</c:v>
                </c:pt>
                <c:pt idx="52">
                  <c:v>0.83699940509094928</c:v>
                </c:pt>
                <c:pt idx="53">
                  <c:v>0.83319890552061138</c:v>
                </c:pt>
                <c:pt idx="54">
                  <c:v>0.82952723644418336</c:v>
                </c:pt>
                <c:pt idx="55">
                  <c:v>0.82597795633696958</c:v>
                </c:pt>
                <c:pt idx="56">
                  <c:v>0.82254504606933665</c:v>
                </c:pt>
                <c:pt idx="57">
                  <c:v>0.81922287484259515</c:v>
                </c:pt>
                <c:pt idx="58">
                  <c:v>0.81600616936908332</c:v>
                </c:pt>
                <c:pt idx="59">
                  <c:v>0.81288998594161888</c:v>
                </c:pt>
                <c:pt idx="60">
                  <c:v>0.80986968508115342</c:v>
                </c:pt>
                <c:pt idx="61">
                  <c:v>0.80694090848918687</c:v>
                </c:pt>
                <c:pt idx="62">
                  <c:v>0.80409955806414457</c:v>
                </c:pt>
                <c:pt idx="63">
                  <c:v>0.83423282880326211</c:v>
                </c:pt>
                <c:pt idx="64">
                  <c:v>0.83107830128453886</c:v>
                </c:pt>
                <c:pt idx="65">
                  <c:v>0.82801390312349332</c:v>
                </c:pt>
                <c:pt idx="66">
                  <c:v>0.82503582603740711</c:v>
                </c:pt>
                <c:pt idx="67">
                  <c:v>0.82214047331482309</c:v>
                </c:pt>
                <c:pt idx="68">
                  <c:v>0.81932444532436444</c:v>
                </c:pt>
                <c:pt idx="69">
                  <c:v>0.81658452619851307</c:v>
                </c:pt>
                <c:pt idx="70">
                  <c:v>0.81391767158268435</c:v>
                </c:pt>
                <c:pt idx="71">
                  <c:v>0.81132099735148278</c:v>
                </c:pt>
                <c:pt idx="72">
                  <c:v>0.80879176920420837</c:v>
                </c:pt>
                <c:pt idx="73">
                  <c:v>0.80632739306071033</c:v>
                </c:pt>
                <c:pt idx="74">
                  <c:v>0.80392540618666786</c:v>
                </c:pt>
                <c:pt idx="75">
                  <c:v>0.80158346898447652</c:v>
                </c:pt>
                <c:pt idx="76">
                  <c:v>0.79929935739221569</c:v>
                </c:pt>
                <c:pt idx="77">
                  <c:v>0.82434646240358067</c:v>
                </c:pt>
                <c:pt idx="78">
                  <c:v>0.82184313671210796</c:v>
                </c:pt>
                <c:pt idx="79">
                  <c:v>0.81939941401328953</c:v>
                </c:pt>
                <c:pt idx="80">
                  <c:v>0.81701319067209055</c:v>
                </c:pt>
                <c:pt idx="81">
                  <c:v>0.8146824608969655</c:v>
                </c:pt>
                <c:pt idx="82">
                  <c:v>0.81240531111667125</c:v>
                </c:pt>
                <c:pt idx="83">
                  <c:v>0.81017991474047457</c:v>
                </c:pt>
                <c:pt idx="84">
                  <c:v>0.8080045272716081</c:v>
                </c:pt>
                <c:pt idx="85">
                  <c:v>0.80587748174649421</c:v>
                </c:pt>
                <c:pt idx="86">
                  <c:v>0.8037971844746794</c:v>
                </c:pt>
                <c:pt idx="87">
                  <c:v>0.8017621110566</c:v>
                </c:pt>
                <c:pt idx="88">
                  <c:v>0.79977080265826395</c:v>
                </c:pt>
                <c:pt idx="89">
                  <c:v>0.79782186252372256</c:v>
                </c:pt>
                <c:pt idx="90">
                  <c:v>0.79591395270780285</c:v>
                </c:pt>
                <c:pt idx="91">
                  <c:v>0.81734361953713963</c:v>
                </c:pt>
                <c:pt idx="92">
                  <c:v>0.81527379284099755</c:v>
                </c:pt>
                <c:pt idx="93">
                  <c:v>0.81324620750600118</c:v>
                </c:pt>
                <c:pt idx="94">
                  <c:v>0.81125958349090399</c:v>
                </c:pt>
                <c:pt idx="95">
                  <c:v>0.80931269195610844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243-4396-AA67-2ED4530E2A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89614480"/>
        <c:axId val="1489608240"/>
      </c:lineChart>
      <c:catAx>
        <c:axId val="1489614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 rtl="0">
                  <a:defRPr lang="en-DE" sz="1600" b="1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Production Volume(Millions)</a:t>
                </a:r>
                <a:endParaRPr lang="en-DE" sz="1800" b="1" i="0" u="none" strike="noStrike" kern="1200" baseline="0">
                  <a:solidFill>
                    <a:srgbClr val="000000">
                      <a:lumMod val="65000"/>
                      <a:lumOff val="35000"/>
                    </a:srgbClr>
                  </a:solidFill>
                </a:endParaRPr>
              </a:p>
            </c:rich>
          </c:tx>
          <c:layout>
            <c:manualLayout>
              <c:xMode val="edge"/>
              <c:yMode val="edge"/>
              <c:x val="0.32921358690105318"/>
              <c:y val="0.83733905007133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 rtl="0">
                <a:defRPr lang="en-DE" sz="1600" b="1" i="0" u="none" strike="noStrike" kern="120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489608240"/>
        <c:crosses val="autoZero"/>
        <c:auto val="1"/>
        <c:lblAlgn val="ctr"/>
        <c:lblOffset val="100"/>
        <c:noMultiLvlLbl val="0"/>
      </c:catAx>
      <c:valAx>
        <c:axId val="1489608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 algn="ctr" rtl="0">
                  <a:defRPr lang="en-DE" sz="1800" b="1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rPr>
                  <a:t>COST</a:t>
                </a:r>
              </a:p>
              <a:p>
                <a:pPr algn="ctr" rtl="0">
                  <a:defRPr lang="en-DE" sz="1800" b="1">
                    <a:solidFill>
                      <a:srgbClr val="000000">
                        <a:lumMod val="65000"/>
                        <a:lumOff val="35000"/>
                      </a:srgbClr>
                    </a:solidFill>
                  </a:defRPr>
                </a:pPr>
                <a:r>
                  <a:rPr lang="en-US" sz="1800" b="1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rPr>
                  <a:t>(Euros)</a:t>
                </a:r>
                <a:endParaRPr lang="en-DE" sz="1800" b="1" i="0" u="none" strike="noStrike" kern="120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lt"/>
                  <a:ea typeface="+mn-ea"/>
                  <a:cs typeface="+mn-cs"/>
                </a:endParaRPr>
              </a:p>
            </c:rich>
          </c:tx>
          <c:layout>
            <c:manualLayout>
              <c:xMode val="edge"/>
              <c:yMode val="edge"/>
              <c:x val="0"/>
              <c:y val="0.731245360953039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 algn="ctr" rtl="0">
                <a:defRPr lang="en-DE" sz="1800" b="1" i="0" u="none" strike="noStrike" kern="120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lt"/>
                  <a:ea typeface="+mn-ea"/>
                  <a:cs typeface="+mn-cs"/>
                </a:defRPr>
              </a:pPr>
              <a:endParaRPr lang="en-DE"/>
            </a:p>
          </c:txPr>
        </c:title>
        <c:numFmt formatCode="_ [$€-2]\ * #,##0.00_ ;_ [$€-2]\ * \-#,##0.00_ ;_ [$€-2]\ 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DE"/>
          </a:p>
        </c:txPr>
        <c:crossAx val="1489614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 w="38100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845C278F-3AD0-414E-81D4-2790ED2D8B2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144F91C0-37C9-4147-B2D5-F51F2EA17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19CB1FCD-4FE3-4AA9-BE1D-565A7809CF41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111C3101-3634-4BF7-847C-48D36129BB43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636406FE-1180-4AB6-A490-7967117ECAE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179AF8DD-E292-4ED1-AF1C-CFCFC20D58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AFE77267-4F34-4632-91AB-A9C45F0C4EB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BD6DDC84-2FE0-46AB-A37E-EA1B72B2CE23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bl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3"/>
          <p:cNvSpPr>
            <a:spLocks noGrp="1"/>
          </p:cNvSpPr>
          <p:nvPr>
            <p:ph type="title" hasCustomPrompt="1"/>
          </p:nvPr>
        </p:nvSpPr>
        <p:spPr>
          <a:xfrm>
            <a:off x="1611630" y="182880"/>
            <a:ext cx="12788266" cy="56197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36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30506" y="1089660"/>
            <a:ext cx="14169390" cy="5619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88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88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230506" y="1651636"/>
            <a:ext cx="4535804" cy="2289428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230506" y="4197096"/>
            <a:ext cx="4535804" cy="34171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8"/>
          </p:nvPr>
        </p:nvSpPr>
        <p:spPr>
          <a:xfrm>
            <a:off x="4982142" y="1651636"/>
            <a:ext cx="4622869" cy="2289428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1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981576" y="4197096"/>
            <a:ext cx="4623434" cy="34171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9"/>
          </p:nvPr>
        </p:nvSpPr>
        <p:spPr>
          <a:xfrm>
            <a:off x="9821079" y="1651636"/>
            <a:ext cx="4578817" cy="2289428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22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9820276" y="4197096"/>
            <a:ext cx="4579620" cy="34171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64496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5042">
          <p15:clr>
            <a:srgbClr val="5ACBF0"/>
          </p15:clr>
        </p15:guide>
        <p15:guide id="1" pos="2502">
          <p15:clr>
            <a:srgbClr val="5ACBF0"/>
          </p15:clr>
        </p15:guide>
        <p15:guide id="2" pos="2615">
          <p15:clr>
            <a:srgbClr val="5ACBF0"/>
          </p15:clr>
        </p15:guide>
        <p15:guide id="3" orient="horz" pos="867">
          <p15:clr>
            <a:srgbClr val="5ACBF0"/>
          </p15:clr>
        </p15:guide>
        <p15:guide id="4" orient="horz" pos="754">
          <p15:clr>
            <a:srgbClr val="5ACBF0"/>
          </p15:clr>
        </p15:guide>
        <p15:guide id="5" pos="515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6057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525EB-5BBC-40D3-B564-FD6D19CBD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C6FFFC-A833-452C-8DBF-12CA88402641}" type="datetimeFigureOut">
              <a:rPr lang="LID4096"/>
              <a:pPr>
                <a:defRPr/>
              </a:pPr>
              <a:t>01/09/2025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D683C-5864-4B81-BCE7-56DB31241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7B815-3B92-4B5C-90A9-D0995CB49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8C4BDD-345D-42E6-A9B9-38CD7D39E669}" type="slidenum">
              <a:rPr lang="en-DE"/>
              <a:pPr>
                <a:defRPr/>
              </a:pPr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30319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FF5D0BA-4B02-44A8-ABE1-E0926637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AF36AF-C6F5-4F64-9AD7-7EC499DA5E2E}" type="datetimeFigureOut">
              <a:rPr lang="LID4096"/>
              <a:pPr>
                <a:defRPr/>
              </a:pPr>
              <a:t>01/09/2025</a:t>
            </a:fld>
            <a:endParaRPr lang="en-DE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ACCF9B7-9244-483C-9090-BFC485947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DE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0197559-F248-4729-A158-4720916D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8899E-DBA1-45DE-8743-8CF2CCBDD8A2}" type="slidenum">
              <a:rPr lang="en-DE"/>
              <a:pPr>
                <a:defRPr/>
              </a:pPr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1517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B6196-C3CE-A1B3-BF50-5097555C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462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400242" y="183256"/>
            <a:ext cx="0" cy="5616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 descr="Logo der TU Chemnitz mit Bezug zur Kulturhauptstadt 2025" title="Logo der TU Chemnitz mit Bezug zur Kulturhauptstadt 202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7" y="182880"/>
            <a:ext cx="942487" cy="56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3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5" r:id="rId2"/>
    <p:sldLayoutId id="2147483706" r:id="rId3"/>
    <p:sldLayoutId id="2147483707" r:id="rId4"/>
    <p:sldLayoutId id="2147483708" r:id="rId5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1920" b="1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>
          <p15:clr>
            <a:srgbClr val="9FCC3B"/>
          </p15:clr>
        </p15:guide>
        <p15:guide id="2" orient="horz" pos="391">
          <p15:clr>
            <a:srgbClr val="9FCC3B"/>
          </p15:clr>
        </p15:guide>
        <p15:guide id="3" pos="846">
          <p15:clr>
            <a:srgbClr val="9FCC3B"/>
          </p15:clr>
        </p15:guide>
        <p15:guide id="4" pos="121">
          <p15:clr>
            <a:srgbClr val="000000"/>
          </p15:clr>
        </p15:guide>
        <p15:guide id="5" pos="733">
          <p15:clr>
            <a:srgbClr val="9FCC3B"/>
          </p15:clr>
        </p15:guide>
        <p15:guide id="6" pos="619">
          <p15:clr>
            <a:srgbClr val="9FCC3B"/>
          </p15:clr>
        </p15:guide>
        <p15:guide id="7" pos="7559">
          <p15:clr>
            <a:srgbClr val="000000"/>
          </p15:clr>
        </p15:guide>
        <p15:guide id="8" orient="horz" pos="572">
          <p15:clr>
            <a:srgbClr val="000000"/>
          </p15:clr>
        </p15:guide>
        <p15:guide id="9" orient="horz" pos="3997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sv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svg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0" Type="http://schemas.microsoft.com/office/2007/relationships/hdphoto" Target="../media/hdphoto2.wdp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.sv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0" Type="http://schemas.microsoft.com/office/2007/relationships/hdphoto" Target="../media/hdphoto2.wdp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4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microsoft.com/office/2007/relationships/hdphoto" Target="../media/hdphoto2.wdp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chart" Target="../charts/chart11.xml"/><Relationship Id="rId7" Type="http://schemas.openxmlformats.org/officeDocument/2006/relationships/image" Target="../media/image3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chart" Target="../charts/char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4.xml"/><Relationship Id="rId3" Type="http://schemas.microsoft.com/office/2007/relationships/hdphoto" Target="../media/hdphoto2.wdp"/><Relationship Id="rId7" Type="http://schemas.openxmlformats.org/officeDocument/2006/relationships/chart" Target="../charts/chart13.xml"/><Relationship Id="rId12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.png"/><Relationship Id="rId10" Type="http://schemas.openxmlformats.org/officeDocument/2006/relationships/chart" Target="../charts/chart16.xml"/><Relationship Id="rId9" Type="http://schemas.openxmlformats.org/officeDocument/2006/relationships/chart" Target="../charts/chart15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chart" Target="../charts/chart1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chart" Target="../charts/chart18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4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microsoft.com/office/2007/relationships/hdphoto" Target="../media/hdphoto2.wdp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sv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microsoft.com/office/2007/relationships/hdphoto" Target="../media/hdphoto2.wdp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>
            <a:extLst>
              <a:ext uri="{FF2B5EF4-FFF2-40B4-BE49-F238E27FC236}">
                <a16:creationId xmlns:a16="http://schemas.microsoft.com/office/drawing/2014/main" id="{959E6E66-1FDC-2F48-6C02-D468E0E2E721}"/>
              </a:ext>
            </a:extLst>
          </p:cNvPr>
          <p:cNvSpPr>
            <a:spLocks noGrp="1"/>
          </p:cNvSpPr>
          <p:nvPr/>
        </p:nvSpPr>
        <p:spPr>
          <a:xfrm>
            <a:off x="8347458" y="2352717"/>
            <a:ext cx="1752665" cy="53873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8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89154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8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371600" indent="-27432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920240" indent="-27432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468880" indent="-2743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3017520" indent="-2743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6pPr>
            <a:lvl7pPr marL="3566160" indent="-2743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7pPr>
            <a:lvl8pPr marL="4114800" indent="-2743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8pPr>
            <a:lvl9pPr marL="4663440" indent="-27432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de-DE" sz="3200" dirty="0">
                <a:latin typeface="+mn-lt"/>
              </a:rPr>
              <a:t>Group 4</a:t>
            </a:r>
          </a:p>
        </p:txBody>
      </p:sp>
      <p:pic>
        <p:nvPicPr>
          <p:cNvPr id="7" name="table">
            <a:extLst>
              <a:ext uri="{FF2B5EF4-FFF2-40B4-BE49-F238E27FC236}">
                <a16:creationId xmlns:a16="http://schemas.microsoft.com/office/drawing/2014/main" id="{2072908F-08D6-9ACF-91A6-5C35AD389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6947" y="3045721"/>
            <a:ext cx="5400000" cy="2423003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CD9F4638-8CD1-4639-B01B-FDC97642CE95}"/>
              </a:ext>
            </a:extLst>
          </p:cNvPr>
          <p:cNvSpPr txBox="1"/>
          <p:nvPr/>
        </p:nvSpPr>
        <p:spPr>
          <a:xfrm>
            <a:off x="818111" y="2891451"/>
            <a:ext cx="6530955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de-DE" sz="3600" dirty="0">
                <a:latin typeface="Aptos Black" panose="020B0004020202020204" pitchFamily="34" charset="0"/>
                <a:ea typeface="ADLaM Display" panose="020F0502020204030204" pitchFamily="2" charset="0"/>
                <a:cs typeface="Aharoni" panose="02010803020104030203" pitchFamily="2" charset="-79"/>
              </a:rPr>
              <a:t>Life Cycle Engineeing</a:t>
            </a:r>
            <a:br>
              <a:rPr lang="de-DE" sz="2000" dirty="0">
                <a:latin typeface="Aptos Black" panose="020B0004020202020204" pitchFamily="34" charset="0"/>
                <a:ea typeface="ADLaM Display" panose="020F0502020204030204" pitchFamily="2" charset="0"/>
                <a:cs typeface="Aharoni" panose="02010803020104030203" pitchFamily="2" charset="-79"/>
              </a:rPr>
            </a:br>
            <a:r>
              <a:rPr lang="de-DE" sz="3200" dirty="0">
                <a:latin typeface="Aptos Black" panose="020B0004020202020204" pitchFamily="34" charset="0"/>
                <a:ea typeface="ADLaM Display" panose="020F0502020204030204" pitchFamily="2" charset="0"/>
                <a:cs typeface="Aharoni" panose="02010803020104030203" pitchFamily="2" charset="-79"/>
              </a:rPr>
              <a:t>Case Study : Pressure Cooker Lid</a:t>
            </a:r>
            <a:endParaRPr lang="en-US" sz="2000" b="1" dirty="0">
              <a:latin typeface="Aptos Black" panose="020B0004020202020204" pitchFamily="34" charset="0"/>
              <a:ea typeface="ADLaM Display" panose="020F0502020204030204" pitchFamily="2" charset="0"/>
              <a:cs typeface="Aharoni" panose="02010803020104030203" pitchFamily="2" charset="-79"/>
            </a:endParaRPr>
          </a:p>
          <a:p>
            <a:pPr algn="ctr"/>
            <a:endParaRPr lang="en-US" sz="2000" b="1" dirty="0">
              <a:latin typeface="Aharoni" panose="02010803020104030203" pitchFamily="2" charset="-79"/>
              <a:ea typeface="ADLaM Display" panose="020F0502020204030204" pitchFamily="2" charset="0"/>
              <a:cs typeface="Aharoni" panose="02010803020104030203" pitchFamily="2" charset="-79"/>
            </a:endParaRPr>
          </a:p>
          <a:p>
            <a:pPr algn="ctr"/>
            <a:r>
              <a:rPr lang="en-US" sz="2000" b="1" dirty="0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Guided by - Prof. Dr. Paulo </a:t>
            </a:r>
            <a:r>
              <a:rPr lang="en-US" sz="2000" b="1" dirty="0" err="1"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Pecas</a:t>
            </a:r>
            <a:endParaRPr lang="en-US" sz="2000" b="1" dirty="0">
              <a:latin typeface="Aharoni" panose="02010803020104030203" pitchFamily="2" charset="-79"/>
              <a:ea typeface="ADLaM Display" panose="020F0502020204030204" pitchFamily="2" charset="0"/>
              <a:cs typeface="Aharoni" panose="02010803020104030203" pitchFamily="2" charset="-79"/>
            </a:endParaRPr>
          </a:p>
          <a:p>
            <a:pPr algn="ctr"/>
            <a:endParaRPr lang="en-US" sz="2000" dirty="0">
              <a:latin typeface="Aptos Black" panose="020B0004020202020204" pitchFamily="34" charset="0"/>
              <a:ea typeface="ADLaM Display" panose="020F0502020204030204" pitchFamily="2" charset="0"/>
              <a:cs typeface="Aharoni" panose="02010803020104030203" pitchFamily="2" charset="-79"/>
            </a:endParaRPr>
          </a:p>
          <a:p>
            <a:pPr algn="ctr"/>
            <a:r>
              <a:rPr lang="en-US" sz="2000" dirty="0">
                <a:latin typeface="Aptos Black" panose="020B0004020202020204" pitchFamily="34" charset="0"/>
                <a:ea typeface="ADLaM Display" panose="020F0502020204030204" pitchFamily="2" charset="0"/>
                <a:cs typeface="Aharoni" panose="02010803020104030203" pitchFamily="2" charset="-79"/>
              </a:rPr>
              <a:t>M.Sc. Advanced Manufacturing Course</a:t>
            </a:r>
          </a:p>
          <a:p>
            <a:pPr algn="ctr"/>
            <a:r>
              <a:rPr lang="en-IN" sz="2000" dirty="0">
                <a:latin typeface="Aptos Black" panose="020B0004020202020204" pitchFamily="34" charset="0"/>
                <a:ea typeface="ADLaM Display" panose="020F0502020204030204" pitchFamily="2" charset="0"/>
                <a:cs typeface="Aharoni" panose="02010803020104030203" pitchFamily="2" charset="-79"/>
              </a:rPr>
              <a:t>Technische Universität Chemnitz</a:t>
            </a:r>
          </a:p>
          <a:p>
            <a:pPr algn="ctr"/>
            <a:r>
              <a:rPr lang="en-IN" sz="2000" dirty="0">
                <a:latin typeface="Aptos Black" panose="020B0004020202020204" pitchFamily="34" charset="0"/>
                <a:ea typeface="ADLaM Display" panose="020F0502020204030204" pitchFamily="2" charset="0"/>
                <a:cs typeface="Aharoni" panose="02010803020104030203" pitchFamily="2" charset="-79"/>
              </a:rPr>
              <a:t>July 2024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1EE2D9-D870-CBB3-87F7-7A90548AF563}"/>
              </a:ext>
            </a:extLst>
          </p:cNvPr>
          <p:cNvGrpSpPr/>
          <p:nvPr/>
        </p:nvGrpSpPr>
        <p:grpSpPr>
          <a:xfrm>
            <a:off x="-7621" y="7686413"/>
            <a:ext cx="14645640" cy="543187"/>
            <a:chOff x="-7621" y="7686413"/>
            <a:chExt cx="14645640" cy="54318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27160A-A37A-3D23-9BF3-8911B29FEF24}"/>
                </a:ext>
              </a:extLst>
            </p:cNvPr>
            <p:cNvSpPr/>
            <p:nvPr/>
          </p:nvSpPr>
          <p:spPr>
            <a:xfrm>
              <a:off x="13798446" y="7705988"/>
              <a:ext cx="839573" cy="52361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71875D5-273A-467D-F91A-90BB46818CCA}"/>
                </a:ext>
              </a:extLst>
            </p:cNvPr>
            <p:cNvGrpSpPr/>
            <p:nvPr/>
          </p:nvGrpSpPr>
          <p:grpSpPr>
            <a:xfrm>
              <a:off x="-7621" y="7686413"/>
              <a:ext cx="14645640" cy="541938"/>
              <a:chOff x="-7621" y="7686413"/>
              <a:chExt cx="14645640" cy="541938"/>
            </a:xfrm>
          </p:grpSpPr>
          <p:pic>
            <p:nvPicPr>
              <p:cNvPr id="23" name="Graphic 22" descr="Badge Copyright with solid fill">
                <a:extLst>
                  <a:ext uri="{FF2B5EF4-FFF2-40B4-BE49-F238E27FC236}">
                    <a16:creationId xmlns:a16="http://schemas.microsoft.com/office/drawing/2014/main" id="{58649963-7AD5-A0FA-55B8-3185D77793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97153" y="7686413"/>
                <a:ext cx="541938" cy="541938"/>
              </a:xfrm>
              <a:prstGeom prst="rect">
                <a:avLst/>
              </a:prstGeom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2A7008C-58DF-953A-7A24-83290DA7EC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21" y="7696200"/>
                <a:ext cx="14645640" cy="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ECCD69F-3DC4-1C2C-FF9F-C7DE2DD2A30E}"/>
                  </a:ext>
                </a:extLst>
              </p:cNvPr>
              <p:cNvSpPr txBox="1"/>
              <p:nvPr/>
            </p:nvSpPr>
            <p:spPr>
              <a:xfrm>
                <a:off x="586116" y="7791212"/>
                <a:ext cx="8023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 Rounded MT Bold" panose="020F0704030504030204" pitchFamily="34" charset="0"/>
                  </a:rPr>
                  <a:t> TU Chemnitz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Summer Term-2024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GROUP-4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Pressure Cooker Lid</a:t>
                </a:r>
                <a:endParaRPr lang="en-DE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3E0C77-3507-156D-3CA9-35A066CFEFDB}"/>
                  </a:ext>
                </a:extLst>
              </p:cNvPr>
              <p:cNvSpPr txBox="1"/>
              <p:nvPr/>
            </p:nvSpPr>
            <p:spPr>
              <a:xfrm>
                <a:off x="8900590" y="7791212"/>
                <a:ext cx="4836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Arial Rounded MT Bold" panose="020F0704030504030204" pitchFamily="34" charset="0"/>
                  </a:defRPr>
                </a:lvl1pPr>
              </a:lstStyle>
              <a:p>
                <a:r>
                  <a:rPr lang="en-US" dirty="0"/>
                  <a:t>LIFE CYCLE ENGINEERING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sz="1800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dirty="0"/>
                  <a:t>ADV MANUF</a:t>
                </a:r>
                <a:endParaRPr lang="en-DE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E96A5D-1D52-26F1-44B5-273D941A7663}"/>
                </a:ext>
              </a:extLst>
            </p:cNvPr>
            <p:cNvSpPr txBox="1"/>
            <p:nvPr/>
          </p:nvSpPr>
          <p:spPr>
            <a:xfrm>
              <a:off x="14044284" y="7696200"/>
              <a:ext cx="453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1</a:t>
              </a:r>
              <a:endParaRPr lang="en-DE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4D31CA-FF8C-D84A-9F2E-3B7348899C92}"/>
              </a:ext>
            </a:extLst>
          </p:cNvPr>
          <p:cNvGrpSpPr/>
          <p:nvPr/>
        </p:nvGrpSpPr>
        <p:grpSpPr>
          <a:xfrm>
            <a:off x="-378869" y="-755555"/>
            <a:ext cx="15009269" cy="2820841"/>
            <a:chOff x="-407657" y="-765341"/>
            <a:chExt cx="15009269" cy="282084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FFC4F6-AC38-927C-4579-FBF30C8293E5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3969DA-0C7E-86AC-D8D7-1E105876F5D5}"/>
                  </a:ext>
                </a:extLst>
              </p:cNvPr>
              <p:cNvSpPr/>
              <p:nvPr/>
            </p:nvSpPr>
            <p:spPr>
              <a:xfrm>
                <a:off x="-15240" y="-16462"/>
                <a:ext cx="14645640" cy="1323084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18" name="Picture 17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25067623-07FB-1A99-507E-683CA658C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5BF3B5-2393-C06E-B618-92A305E2E910}"/>
                  </a:ext>
                </a:extLst>
              </p:cNvPr>
              <p:cNvSpPr txBox="1"/>
              <p:nvPr/>
            </p:nvSpPr>
            <p:spPr>
              <a:xfrm>
                <a:off x="2897945" y="-119848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MEET THE TEAM</a:t>
                </a:r>
                <a:endParaRPr lang="en-US" sz="5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1777C2-6232-79B8-7698-63795BD003A9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2356B42-269F-E319-9489-E9735458AB51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F11B806-792E-53F3-5BD7-D43C4701E366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C5E335B-240D-AC43-74B8-415D5F8C30E9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10" name="Picture 9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BBAF620E-95ED-436F-F5E8-5F19F4115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B72372-3E9E-9921-9853-405DED052382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MEET THE TEAM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803AEC0-B8A8-D715-1CEC-AF34C7AD3EC9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2221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D7A4436-7613-B712-B803-03346BE6B95E}"/>
              </a:ext>
            </a:extLst>
          </p:cNvPr>
          <p:cNvSpPr/>
          <p:nvPr/>
        </p:nvSpPr>
        <p:spPr>
          <a:xfrm>
            <a:off x="481428" y="5880668"/>
            <a:ext cx="6718572" cy="1197335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EFCD12-897E-BEBA-857B-7B8617BC0C0C}"/>
              </a:ext>
            </a:extLst>
          </p:cNvPr>
          <p:cNvSpPr/>
          <p:nvPr/>
        </p:nvSpPr>
        <p:spPr>
          <a:xfrm>
            <a:off x="530175" y="2111148"/>
            <a:ext cx="5389712" cy="154992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27160A-A37A-3D23-9BF3-8911B29FEF24}"/>
              </a:ext>
            </a:extLst>
          </p:cNvPr>
          <p:cNvSpPr/>
          <p:nvPr/>
        </p:nvSpPr>
        <p:spPr>
          <a:xfrm>
            <a:off x="13798447" y="7705989"/>
            <a:ext cx="839573" cy="5236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1875D5-273A-467D-F91A-90BB46818CCA}"/>
              </a:ext>
            </a:extLst>
          </p:cNvPr>
          <p:cNvGrpSpPr/>
          <p:nvPr/>
        </p:nvGrpSpPr>
        <p:grpSpPr>
          <a:xfrm>
            <a:off x="-7621" y="7686412"/>
            <a:ext cx="14645640" cy="541938"/>
            <a:chOff x="-7621" y="7686413"/>
            <a:chExt cx="14645640" cy="541938"/>
          </a:xfrm>
        </p:grpSpPr>
        <p:pic>
          <p:nvPicPr>
            <p:cNvPr id="23" name="Graphic 22" descr="Badge Copyright with solid fill">
              <a:extLst>
                <a:ext uri="{FF2B5EF4-FFF2-40B4-BE49-F238E27FC236}">
                  <a16:creationId xmlns:a16="http://schemas.microsoft.com/office/drawing/2014/main" id="{58649963-7AD5-A0FA-55B8-3185D7779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3" y="7686413"/>
              <a:ext cx="541938" cy="541938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A7008C-58DF-953A-7A24-83290DA7EC62}"/>
                </a:ext>
              </a:extLst>
            </p:cNvPr>
            <p:cNvCxnSpPr>
              <a:cxnSpLocks/>
            </p:cNvCxnSpPr>
            <p:nvPr/>
          </p:nvCxnSpPr>
          <p:spPr>
            <a:xfrm>
              <a:off x="-7621" y="7696200"/>
              <a:ext cx="14645640" cy="0"/>
            </a:xfrm>
            <a:prstGeom prst="lin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CCD69F-3DC4-1C2C-FF9F-C7DE2DD2A30E}"/>
                </a:ext>
              </a:extLst>
            </p:cNvPr>
            <p:cNvSpPr txBox="1"/>
            <p:nvPr/>
          </p:nvSpPr>
          <p:spPr>
            <a:xfrm>
              <a:off x="586116" y="7791213"/>
              <a:ext cx="8023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0"/>
                </a:rPr>
                <a:t> TU Chemnitz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Summer Term-2024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GROUP-4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Pressure Cooker Lid</a:t>
              </a:r>
              <a:endParaRPr lang="en-DE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3E0C77-3507-156D-3CA9-35A066CFEFDB}"/>
                </a:ext>
              </a:extLst>
            </p:cNvPr>
            <p:cNvSpPr txBox="1"/>
            <p:nvPr/>
          </p:nvSpPr>
          <p:spPr>
            <a:xfrm>
              <a:off x="8900590" y="7791213"/>
              <a:ext cx="4836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Arial Rounded MT Bold" panose="020F0704030504030204" pitchFamily="34" charset="0"/>
                </a:defRPr>
              </a:lvl1pPr>
            </a:lstStyle>
            <a:p>
              <a:r>
                <a:rPr lang="en-US" dirty="0"/>
                <a:t>LIFE CYCLE ENGINEERING </a:t>
              </a:r>
              <a:r>
                <a:rPr lang="en-US" b="1" dirty="0"/>
                <a:t>·</a:t>
              </a:r>
              <a:r>
                <a:rPr lang="en-US" dirty="0"/>
                <a:t> ADV MANUF</a:t>
              </a:r>
              <a:endParaRPr lang="en-DE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5E96A5D-1D52-26F1-44B5-273D941A7663}"/>
              </a:ext>
            </a:extLst>
          </p:cNvPr>
          <p:cNvSpPr txBox="1"/>
          <p:nvPr/>
        </p:nvSpPr>
        <p:spPr>
          <a:xfrm>
            <a:off x="13930735" y="7677915"/>
            <a:ext cx="699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</a:t>
            </a:r>
            <a:endParaRPr lang="en-DE" sz="2800" dirty="0">
              <a:solidFill>
                <a:schemeClr val="bg1"/>
              </a:solidFill>
            </a:endParaRPr>
          </a:p>
        </p:txBody>
      </p:sp>
      <p:pic>
        <p:nvPicPr>
          <p:cNvPr id="4" name="Picture 4" descr="Relationship between Hoop Stress &amp; Longitudinal Stress | Campbell-Sevey">
            <a:extLst>
              <a:ext uri="{FF2B5EF4-FFF2-40B4-BE49-F238E27FC236}">
                <a16:creationId xmlns:a16="http://schemas.microsoft.com/office/drawing/2014/main" id="{F207361A-7EA2-462F-96D7-E29A16E36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566" y="2014391"/>
            <a:ext cx="3110836" cy="236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939219-0864-C849-A274-4309CDC12657}"/>
              </a:ext>
            </a:extLst>
          </p:cNvPr>
          <p:cNvSpPr txBox="1"/>
          <p:nvPr/>
        </p:nvSpPr>
        <p:spPr>
          <a:xfrm>
            <a:off x="530175" y="1446297"/>
            <a:ext cx="6021487" cy="46166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</a:defRPr>
            </a:lvl2pPr>
            <a:lvl3pPr>
              <a:defRPr>
                <a:solidFill>
                  <a:schemeClr val="dk1"/>
                </a:solidFill>
                <a:latin typeface="+mn-lt"/>
              </a:defRPr>
            </a:lvl3pPr>
            <a:lvl4pPr>
              <a:defRPr>
                <a:solidFill>
                  <a:schemeClr val="dk1"/>
                </a:solidFill>
                <a:latin typeface="+mn-lt"/>
              </a:defRPr>
            </a:lvl4pPr>
            <a:lvl5pPr>
              <a:defRPr>
                <a:solidFill>
                  <a:schemeClr val="dk1"/>
                </a:solidFill>
                <a:latin typeface="+mn-lt"/>
              </a:defRPr>
            </a:lvl5pPr>
            <a:lvl6pPr>
              <a:defRPr>
                <a:solidFill>
                  <a:schemeClr val="dk1"/>
                </a:solidFill>
                <a:latin typeface="+mn-lt"/>
              </a:defRPr>
            </a:lvl6pPr>
            <a:lvl7pPr>
              <a:defRPr>
                <a:solidFill>
                  <a:schemeClr val="dk1"/>
                </a:solidFill>
                <a:latin typeface="+mn-lt"/>
              </a:defRPr>
            </a:lvl7pPr>
            <a:lvl8pPr>
              <a:defRPr>
                <a:solidFill>
                  <a:schemeClr val="dk1"/>
                </a:solidFill>
                <a:latin typeface="+mn-lt"/>
              </a:defRPr>
            </a:lvl8pPr>
            <a:lvl9pPr>
              <a:defRPr>
                <a:solidFill>
                  <a:schemeClr val="dk1"/>
                </a:solidFill>
                <a:latin typeface="+mn-lt"/>
              </a:defRPr>
            </a:lvl9pPr>
          </a:lstStyle>
          <a:p>
            <a:r>
              <a:rPr lang="en-US" dirty="0"/>
              <a:t>Thickness Definition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9DA5A2-D4F8-4506-A5B6-CA8F6CC9F3E0}"/>
              </a:ext>
            </a:extLst>
          </p:cNvPr>
          <p:cNvSpPr txBox="1"/>
          <p:nvPr/>
        </p:nvSpPr>
        <p:spPr>
          <a:xfrm>
            <a:off x="586117" y="2155678"/>
            <a:ext cx="3782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Using Hoop Stress Formula: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556D7-7976-46B6-8CFA-D101BC9215D2}"/>
              </a:ext>
            </a:extLst>
          </p:cNvPr>
          <p:cNvSpPr txBox="1"/>
          <p:nvPr/>
        </p:nvSpPr>
        <p:spPr>
          <a:xfrm>
            <a:off x="3225031" y="2700063"/>
            <a:ext cx="2646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P=1.2 atm/ 0.1214 </a:t>
            </a:r>
            <a:r>
              <a:rPr lang="en-US" sz="2000" dirty="0" err="1"/>
              <a:t>Mpa</a:t>
            </a:r>
            <a:endParaRPr lang="en-US" sz="2000" dirty="0"/>
          </a:p>
          <a:p>
            <a:r>
              <a:rPr lang="en-US" sz="2000" dirty="0"/>
              <a:t>r= 0.15m</a:t>
            </a:r>
            <a:r>
              <a:rPr lang="en-IN" sz="2000" dirty="0"/>
              <a:t>,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8645A7-1D68-417E-94CB-9AF9335E2259}"/>
                  </a:ext>
                </a:extLst>
              </p:cNvPr>
              <p:cNvSpPr txBox="1"/>
              <p:nvPr/>
            </p:nvSpPr>
            <p:spPr>
              <a:xfrm>
                <a:off x="481428" y="2698042"/>
                <a:ext cx="2519680" cy="806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𝑎𝑙𝑙𝑜𝑤𝑎𝑏𝑙𝑒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𝐹𝑂𝑆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8645A7-1D68-417E-94CB-9AF9335E2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28" y="2698042"/>
                <a:ext cx="2519680" cy="8065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733D44C-2CC3-4E4C-BFC4-C1D19F3B81E0}"/>
              </a:ext>
            </a:extLst>
          </p:cNvPr>
          <p:cNvSpPr txBox="1"/>
          <p:nvPr/>
        </p:nvSpPr>
        <p:spPr>
          <a:xfrm>
            <a:off x="586116" y="3971730"/>
            <a:ext cx="2901460" cy="46166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</a:defRPr>
            </a:lvl2pPr>
            <a:lvl3pPr>
              <a:defRPr>
                <a:solidFill>
                  <a:schemeClr val="dk1"/>
                </a:solidFill>
                <a:latin typeface="+mn-lt"/>
              </a:defRPr>
            </a:lvl3pPr>
            <a:lvl4pPr>
              <a:defRPr>
                <a:solidFill>
                  <a:schemeClr val="dk1"/>
                </a:solidFill>
                <a:latin typeface="+mn-lt"/>
              </a:defRPr>
            </a:lvl4pPr>
            <a:lvl5pPr>
              <a:defRPr>
                <a:solidFill>
                  <a:schemeClr val="dk1"/>
                </a:solidFill>
                <a:latin typeface="+mn-lt"/>
              </a:defRPr>
            </a:lvl5pPr>
            <a:lvl6pPr>
              <a:defRPr>
                <a:solidFill>
                  <a:schemeClr val="dk1"/>
                </a:solidFill>
                <a:latin typeface="+mn-lt"/>
              </a:defRPr>
            </a:lvl6pPr>
            <a:lvl7pPr>
              <a:defRPr>
                <a:solidFill>
                  <a:schemeClr val="dk1"/>
                </a:solidFill>
                <a:latin typeface="+mn-lt"/>
              </a:defRPr>
            </a:lvl7pPr>
            <a:lvl8pPr>
              <a:defRPr>
                <a:solidFill>
                  <a:schemeClr val="dk1"/>
                </a:solidFill>
                <a:latin typeface="+mn-lt"/>
              </a:defRPr>
            </a:lvl8pPr>
            <a:lvl9pPr>
              <a:defRPr>
                <a:solidFill>
                  <a:schemeClr val="dk1"/>
                </a:solidFill>
                <a:latin typeface="+mn-lt"/>
              </a:defRPr>
            </a:lvl9pPr>
          </a:lstStyle>
          <a:p>
            <a:r>
              <a:rPr lang="en-US" dirty="0"/>
              <a:t>Steel</a:t>
            </a:r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1F83A7-A47C-4191-99D8-40E6BF1F23B7}"/>
              </a:ext>
            </a:extLst>
          </p:cNvPr>
          <p:cNvSpPr txBox="1"/>
          <p:nvPr/>
        </p:nvSpPr>
        <p:spPr>
          <a:xfrm>
            <a:off x="4052258" y="3971729"/>
            <a:ext cx="2901460" cy="46166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</a:defRPr>
            </a:lvl2pPr>
            <a:lvl3pPr>
              <a:defRPr>
                <a:solidFill>
                  <a:schemeClr val="dk1"/>
                </a:solidFill>
                <a:latin typeface="+mn-lt"/>
              </a:defRPr>
            </a:lvl3pPr>
            <a:lvl4pPr>
              <a:defRPr>
                <a:solidFill>
                  <a:schemeClr val="dk1"/>
                </a:solidFill>
                <a:latin typeface="+mn-lt"/>
              </a:defRPr>
            </a:lvl4pPr>
            <a:lvl5pPr>
              <a:defRPr>
                <a:solidFill>
                  <a:schemeClr val="dk1"/>
                </a:solidFill>
                <a:latin typeface="+mn-lt"/>
              </a:defRPr>
            </a:lvl5pPr>
            <a:lvl6pPr>
              <a:defRPr>
                <a:solidFill>
                  <a:schemeClr val="dk1"/>
                </a:solidFill>
                <a:latin typeface="+mn-lt"/>
              </a:defRPr>
            </a:lvl6pPr>
            <a:lvl7pPr>
              <a:defRPr>
                <a:solidFill>
                  <a:schemeClr val="dk1"/>
                </a:solidFill>
                <a:latin typeface="+mn-lt"/>
              </a:defRPr>
            </a:lvl7pPr>
            <a:lvl8pPr>
              <a:defRPr>
                <a:solidFill>
                  <a:schemeClr val="dk1"/>
                </a:solidFill>
                <a:latin typeface="+mn-lt"/>
              </a:defRPr>
            </a:lvl8pPr>
            <a:lvl9pPr>
              <a:defRPr>
                <a:solidFill>
                  <a:schemeClr val="dk1"/>
                </a:solidFill>
                <a:latin typeface="+mn-lt"/>
              </a:defRPr>
            </a:lvl9pPr>
          </a:lstStyle>
          <a:p>
            <a:r>
              <a:rPr lang="en-US" dirty="0"/>
              <a:t>Aluminum</a:t>
            </a:r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DA37E0-D6BA-45C3-8210-48E95E56B1C2}"/>
              </a:ext>
            </a:extLst>
          </p:cNvPr>
          <p:cNvSpPr txBox="1"/>
          <p:nvPr/>
        </p:nvSpPr>
        <p:spPr>
          <a:xfrm>
            <a:off x="586116" y="4763924"/>
            <a:ext cx="2330548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t ≈ 1 mm</a:t>
            </a:r>
            <a:endParaRPr lang="en-IN" sz="2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2D0CE0-DA5F-4864-8999-DF4ED2014398}"/>
              </a:ext>
            </a:extLst>
          </p:cNvPr>
          <p:cNvSpPr txBox="1"/>
          <p:nvPr/>
        </p:nvSpPr>
        <p:spPr>
          <a:xfrm>
            <a:off x="4040127" y="4768840"/>
            <a:ext cx="2330548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/>
            </a:lvl1pPr>
          </a:lstStyle>
          <a:p>
            <a:r>
              <a:rPr lang="en-US" dirty="0"/>
              <a:t>t ≈ 2.6 mm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5657E-3E3E-401A-BCC1-6876B41AC2F0}"/>
              </a:ext>
            </a:extLst>
          </p:cNvPr>
          <p:cNvSpPr txBox="1"/>
          <p:nvPr/>
        </p:nvSpPr>
        <p:spPr>
          <a:xfrm>
            <a:off x="586116" y="5982518"/>
            <a:ext cx="6932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Practical purposes, durability and manufacturing feasibility the min thickness for </a:t>
            </a:r>
            <a:r>
              <a:rPr lang="en-US" sz="2000" b="1" dirty="0"/>
              <a:t>steel 1mm </a:t>
            </a:r>
            <a:r>
              <a:rPr lang="en-US" sz="2000" dirty="0"/>
              <a:t>is more reasonable for such application which leads to </a:t>
            </a:r>
            <a:r>
              <a:rPr lang="en-US" sz="2000" b="1" dirty="0"/>
              <a:t>FOS of 13.5.</a:t>
            </a:r>
            <a:endParaRPr lang="en-IN" sz="20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3D9510-2659-0F19-71A8-F8981D25BFA5}"/>
              </a:ext>
            </a:extLst>
          </p:cNvPr>
          <p:cNvGrpSpPr/>
          <p:nvPr/>
        </p:nvGrpSpPr>
        <p:grpSpPr>
          <a:xfrm>
            <a:off x="11426719" y="5583191"/>
            <a:ext cx="3082925" cy="1792288"/>
            <a:chOff x="11701120" y="3371422"/>
            <a:chExt cx="3082925" cy="179228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08A859-C37E-50D1-1ECB-85F002D91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9" t="3473" r="12375" b="972"/>
            <a:stretch>
              <a:fillRect/>
            </a:stretch>
          </p:blipFill>
          <p:spPr bwMode="auto">
            <a:xfrm>
              <a:off x="11701120" y="3371422"/>
              <a:ext cx="2590800" cy="179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805EBB3-AFB2-31EF-ADB0-DBE96207ED46}"/>
                </a:ext>
              </a:extLst>
            </p:cNvPr>
            <p:cNvCxnSpPr/>
            <p:nvPr/>
          </p:nvCxnSpPr>
          <p:spPr bwMode="auto">
            <a:xfrm flipH="1">
              <a:off x="13923620" y="3984197"/>
              <a:ext cx="26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AA6F885-8374-7B63-8DEE-018A5717FC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842658" y="3984197"/>
              <a:ext cx="587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D99B36-6421-99C8-B28A-13576A09E570}"/>
                </a:ext>
              </a:extLst>
            </p:cNvPr>
            <p:cNvSpPr txBox="1"/>
            <p:nvPr/>
          </p:nvSpPr>
          <p:spPr bwMode="auto">
            <a:xfrm>
              <a:off x="13901395" y="3901647"/>
              <a:ext cx="88265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097236">
                <a:defRPr/>
              </a:pPr>
              <a:r>
                <a:rPr lang="en-US" dirty="0">
                  <a:solidFill>
                    <a:prstClr val="black"/>
                  </a:solidFill>
                  <a:latin typeface="NX ANSI Symbols" pitchFamily="2" charset="0"/>
                </a:rPr>
                <a:t>2.6 mm</a:t>
              </a:r>
              <a:endParaRPr lang="en-IN" dirty="0">
                <a:solidFill>
                  <a:prstClr val="black"/>
                </a:solidFill>
                <a:latin typeface="NX ANSI Symbols" pitchFamily="2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B2A0F-046E-EB41-244D-383E1BAD04A3}"/>
              </a:ext>
            </a:extLst>
          </p:cNvPr>
          <p:cNvGrpSpPr/>
          <p:nvPr/>
        </p:nvGrpSpPr>
        <p:grpSpPr>
          <a:xfrm>
            <a:off x="8235844" y="5554902"/>
            <a:ext cx="3082925" cy="1792288"/>
            <a:chOff x="11701120" y="3371422"/>
            <a:chExt cx="3082925" cy="179228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D7F5AA3-B271-45DA-68F3-892320A1F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9" t="3473" r="12375" b="972"/>
            <a:stretch>
              <a:fillRect/>
            </a:stretch>
          </p:blipFill>
          <p:spPr bwMode="auto">
            <a:xfrm>
              <a:off x="11701120" y="3371422"/>
              <a:ext cx="2590800" cy="179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210469D-29C5-28F8-613C-980AD82518BC}"/>
                </a:ext>
              </a:extLst>
            </p:cNvPr>
            <p:cNvCxnSpPr/>
            <p:nvPr/>
          </p:nvCxnSpPr>
          <p:spPr bwMode="auto">
            <a:xfrm flipH="1">
              <a:off x="13923620" y="3984197"/>
              <a:ext cx="2682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D3A09C3-EC91-C511-23F3-847B81E7BF8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842658" y="3984197"/>
              <a:ext cx="587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6A8B65-92F6-F56E-1D9C-AE6F3EFE456E}"/>
                </a:ext>
              </a:extLst>
            </p:cNvPr>
            <p:cNvSpPr txBox="1"/>
            <p:nvPr/>
          </p:nvSpPr>
          <p:spPr bwMode="auto">
            <a:xfrm>
              <a:off x="13901395" y="3901647"/>
              <a:ext cx="8826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1097236">
                <a:defRPr/>
              </a:pPr>
              <a:r>
                <a:rPr lang="en-US" dirty="0">
                  <a:solidFill>
                    <a:prstClr val="black"/>
                  </a:solidFill>
                  <a:latin typeface="NX ANSI Symbols" pitchFamily="2" charset="0"/>
                </a:rPr>
                <a:t>1 mm</a:t>
              </a:r>
              <a:endParaRPr lang="en-IN" dirty="0">
                <a:solidFill>
                  <a:prstClr val="black"/>
                </a:solidFill>
                <a:latin typeface="NX ANSI Symbols" pitchFamily="2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86C8998-A39E-F9DA-D88B-FA7BB7EF093A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F1A6202-DD5A-F73F-D7DB-F95E5CBBA588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3177E47-2757-89D6-D02C-33B9B7EF0D59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41" name="Picture 40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18AB7890-DC08-21AE-32A6-CA84FCC8DD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615748A-053D-044A-ED68-796DBA407E10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EFFECTIVE PRODUCTION VOL.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51DFFD-F2F3-88AB-4E31-C289056E9663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2732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949BBC6-1522-71D2-C30A-9EF39BC2514D}"/>
              </a:ext>
            </a:extLst>
          </p:cNvPr>
          <p:cNvSpPr/>
          <p:nvPr/>
        </p:nvSpPr>
        <p:spPr>
          <a:xfrm>
            <a:off x="327961" y="2151907"/>
            <a:ext cx="6425108" cy="50883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38100">
            <a:prstDash val="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27160A-A37A-3D23-9BF3-8911B29FEF24}"/>
              </a:ext>
            </a:extLst>
          </p:cNvPr>
          <p:cNvSpPr/>
          <p:nvPr/>
        </p:nvSpPr>
        <p:spPr>
          <a:xfrm>
            <a:off x="13798446" y="7705988"/>
            <a:ext cx="839573" cy="5236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1875D5-273A-467D-F91A-90BB46818CCA}"/>
              </a:ext>
            </a:extLst>
          </p:cNvPr>
          <p:cNvGrpSpPr/>
          <p:nvPr/>
        </p:nvGrpSpPr>
        <p:grpSpPr>
          <a:xfrm>
            <a:off x="-7621" y="7686413"/>
            <a:ext cx="14645640" cy="541938"/>
            <a:chOff x="-7621" y="7686413"/>
            <a:chExt cx="14645640" cy="541938"/>
          </a:xfrm>
        </p:grpSpPr>
        <p:pic>
          <p:nvPicPr>
            <p:cNvPr id="23" name="Graphic 22" descr="Badge Copyright with solid fill">
              <a:extLst>
                <a:ext uri="{FF2B5EF4-FFF2-40B4-BE49-F238E27FC236}">
                  <a16:creationId xmlns:a16="http://schemas.microsoft.com/office/drawing/2014/main" id="{58649963-7AD5-A0FA-55B8-3185D7779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3" y="7686413"/>
              <a:ext cx="541938" cy="541938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A7008C-58DF-953A-7A24-83290DA7EC62}"/>
                </a:ext>
              </a:extLst>
            </p:cNvPr>
            <p:cNvCxnSpPr>
              <a:cxnSpLocks/>
            </p:cNvCxnSpPr>
            <p:nvPr/>
          </p:nvCxnSpPr>
          <p:spPr>
            <a:xfrm>
              <a:off x="-7621" y="7696200"/>
              <a:ext cx="14645640" cy="0"/>
            </a:xfrm>
            <a:prstGeom prst="lin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CCD69F-3DC4-1C2C-FF9F-C7DE2DD2A30E}"/>
                </a:ext>
              </a:extLst>
            </p:cNvPr>
            <p:cNvSpPr txBox="1"/>
            <p:nvPr/>
          </p:nvSpPr>
          <p:spPr>
            <a:xfrm>
              <a:off x="586116" y="7791212"/>
              <a:ext cx="8023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0"/>
                </a:rPr>
                <a:t> TU Chemnitz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Summer Term-2024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GROUP-4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Pressure Cooker Lid</a:t>
              </a:r>
              <a:endParaRPr lang="en-DE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3E0C77-3507-156D-3CA9-35A066CFEFDB}"/>
                </a:ext>
              </a:extLst>
            </p:cNvPr>
            <p:cNvSpPr txBox="1"/>
            <p:nvPr/>
          </p:nvSpPr>
          <p:spPr>
            <a:xfrm>
              <a:off x="8900590" y="7791212"/>
              <a:ext cx="4836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Arial Rounded MT Bold" panose="020F0704030504030204" pitchFamily="34" charset="0"/>
                </a:defRPr>
              </a:lvl1pPr>
            </a:lstStyle>
            <a:p>
              <a:r>
                <a:rPr lang="en-US" dirty="0"/>
                <a:t>LIFE CYCLE ENGINEERING</a:t>
              </a:r>
              <a:r>
                <a:rPr lang="en-US" dirty="0">
                  <a:latin typeface="Arial Rounded MT Bold" panose="020F0704030504030204" pitchFamily="34" charset="0"/>
                </a:rPr>
                <a:t> </a:t>
              </a:r>
              <a:r>
                <a:rPr lang="en-US" sz="1800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</a:t>
              </a:r>
              <a:r>
                <a:rPr lang="en-US" dirty="0"/>
                <a:t>ADV MANUF</a:t>
              </a:r>
              <a:endParaRPr lang="en-DE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5E96A5D-1D52-26F1-44B5-273D941A7663}"/>
              </a:ext>
            </a:extLst>
          </p:cNvPr>
          <p:cNvSpPr txBox="1"/>
          <p:nvPr/>
        </p:nvSpPr>
        <p:spPr>
          <a:xfrm>
            <a:off x="13890615" y="7705131"/>
            <a:ext cx="655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11</a:t>
            </a:r>
            <a:endParaRPr lang="en-DE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756FEE-5041-4680-9121-CA09A9CFE513}"/>
              </a:ext>
            </a:extLst>
          </p:cNvPr>
          <p:cNvSpPr txBox="1"/>
          <p:nvPr/>
        </p:nvSpPr>
        <p:spPr>
          <a:xfrm>
            <a:off x="450254" y="1535787"/>
            <a:ext cx="13729890" cy="46166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Steel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9A90B-A2B9-47CD-ACB2-895459B07160}"/>
              </a:ext>
            </a:extLst>
          </p:cNvPr>
          <p:cNvSpPr txBox="1"/>
          <p:nvPr/>
        </p:nvSpPr>
        <p:spPr>
          <a:xfrm>
            <a:off x="985642" y="2286015"/>
            <a:ext cx="314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 = 320.7 mm</a:t>
            </a:r>
          </a:p>
          <a:p>
            <a:r>
              <a:rPr lang="en-US" sz="2000" b="1" dirty="0"/>
              <a:t>T = 1 mm</a:t>
            </a:r>
            <a:endParaRPr lang="en-IN" sz="20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6303F4-2FBE-4E0F-8A86-4961DF8C231C}"/>
              </a:ext>
            </a:extLst>
          </p:cNvPr>
          <p:cNvGrpSpPr/>
          <p:nvPr/>
        </p:nvGrpSpPr>
        <p:grpSpPr>
          <a:xfrm>
            <a:off x="718457" y="3562293"/>
            <a:ext cx="4941570" cy="2494465"/>
            <a:chOff x="718457" y="2926659"/>
            <a:chExt cx="4941570" cy="2494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39EE3B0-243B-4808-B184-76558CCD5917}"/>
                    </a:ext>
                  </a:extLst>
                </p:cNvPr>
                <p:cNvSpPr txBox="1"/>
                <p:nvPr/>
              </p:nvSpPr>
              <p:spPr>
                <a:xfrm>
                  <a:off x="718457" y="2926659"/>
                  <a:ext cx="4941570" cy="24944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𝑠𝑡𝑎𝑚𝑝𝑖𝑛𝑔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∗(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0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0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000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en-IN" sz="2000" dirty="0"/>
                    <a:t>= (3.14 * 320.7 * 1)*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700+350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a14:m>
                  <a:endParaRPr lang="en-IN" sz="2000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en-IN" sz="2000" dirty="0"/>
                    <a:t>= 528942.10 N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IN" sz="2000" dirty="0"/>
                    <a:t>= </a:t>
                  </a:r>
                  <a:r>
                    <a:rPr lang="en-IN" sz="2000" b="1" dirty="0"/>
                    <a:t>54 tonne</a:t>
                  </a: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39EE3B0-243B-4808-B184-76558CCD5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457" y="2926659"/>
                  <a:ext cx="4941570" cy="2494465"/>
                </a:xfrm>
                <a:prstGeom prst="rect">
                  <a:avLst/>
                </a:prstGeom>
                <a:blipFill>
                  <a:blip r:embed="rId6"/>
                  <a:stretch>
                    <a:fillRect b="-342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7E604B-08BD-43C9-8688-9367AFAE3087}"/>
                </a:ext>
              </a:extLst>
            </p:cNvPr>
            <p:cNvSpPr/>
            <p:nvPr/>
          </p:nvSpPr>
          <p:spPr>
            <a:xfrm>
              <a:off x="1251857" y="3124200"/>
              <a:ext cx="3853543" cy="751114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E0612A9-6709-40E9-9F33-DEBDEE962A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401" t="18729" r="27919" b="16171"/>
          <a:stretch/>
        </p:blipFill>
        <p:spPr>
          <a:xfrm>
            <a:off x="8335096" y="2151907"/>
            <a:ext cx="5967343" cy="5315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C357F5-E6AA-49CE-86B8-BC06770D2E00}"/>
              </a:ext>
            </a:extLst>
          </p:cNvPr>
          <p:cNvSpPr txBox="1"/>
          <p:nvPr/>
        </p:nvSpPr>
        <p:spPr>
          <a:xfrm>
            <a:off x="327961" y="6485657"/>
            <a:ext cx="6498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No. of parts to stamp in 1 sheet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25 Nos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(5x5)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D6895C-CA6B-F4C4-5ECA-282BBEE3639F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849A6A-AFE1-BAF6-6986-B9C2388C8DF8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4716D50-917B-86FF-0BFE-CDCFE72347B8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6" name="Picture 25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296ECC23-75E3-6620-B04B-5A7E67E28E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C975C4C-D546-ED7F-9880-DC58FBD2CFA6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EFFECTIVE PRODUCTION VOL.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02972BF-B597-B0A8-3F39-374426BE7CC2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5420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950C91-B130-B90A-6DFF-52C4D4B34E68}"/>
              </a:ext>
            </a:extLst>
          </p:cNvPr>
          <p:cNvSpPr/>
          <p:nvPr/>
        </p:nvSpPr>
        <p:spPr>
          <a:xfrm>
            <a:off x="194400" y="2136925"/>
            <a:ext cx="6554141" cy="470307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38100">
            <a:prstDash val="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27160A-A37A-3D23-9BF3-8911B29FEF24}"/>
              </a:ext>
            </a:extLst>
          </p:cNvPr>
          <p:cNvSpPr/>
          <p:nvPr/>
        </p:nvSpPr>
        <p:spPr>
          <a:xfrm>
            <a:off x="13798446" y="7705988"/>
            <a:ext cx="839573" cy="5236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1875D5-273A-467D-F91A-90BB46818CCA}"/>
              </a:ext>
            </a:extLst>
          </p:cNvPr>
          <p:cNvGrpSpPr/>
          <p:nvPr/>
        </p:nvGrpSpPr>
        <p:grpSpPr>
          <a:xfrm>
            <a:off x="-7621" y="7686413"/>
            <a:ext cx="14645640" cy="541938"/>
            <a:chOff x="-7621" y="7686413"/>
            <a:chExt cx="14645640" cy="541938"/>
          </a:xfrm>
        </p:grpSpPr>
        <p:pic>
          <p:nvPicPr>
            <p:cNvPr id="23" name="Graphic 22" descr="Badge Copyright with solid fill">
              <a:extLst>
                <a:ext uri="{FF2B5EF4-FFF2-40B4-BE49-F238E27FC236}">
                  <a16:creationId xmlns:a16="http://schemas.microsoft.com/office/drawing/2014/main" id="{58649963-7AD5-A0FA-55B8-3185D7779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3" y="7686413"/>
              <a:ext cx="541938" cy="541938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A7008C-58DF-953A-7A24-83290DA7EC62}"/>
                </a:ext>
              </a:extLst>
            </p:cNvPr>
            <p:cNvCxnSpPr>
              <a:cxnSpLocks/>
            </p:cNvCxnSpPr>
            <p:nvPr/>
          </p:nvCxnSpPr>
          <p:spPr>
            <a:xfrm>
              <a:off x="-7621" y="7696200"/>
              <a:ext cx="14645640" cy="0"/>
            </a:xfrm>
            <a:prstGeom prst="lin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CCD69F-3DC4-1C2C-FF9F-C7DE2DD2A30E}"/>
                </a:ext>
              </a:extLst>
            </p:cNvPr>
            <p:cNvSpPr txBox="1"/>
            <p:nvPr/>
          </p:nvSpPr>
          <p:spPr>
            <a:xfrm>
              <a:off x="586116" y="7791212"/>
              <a:ext cx="8023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0"/>
                </a:rPr>
                <a:t> TU Chemnitz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Summer Term-2024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GROUP-4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Pressure Cooker Lid</a:t>
              </a:r>
              <a:endParaRPr lang="en-DE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3E0C77-3507-156D-3CA9-35A066CFEFDB}"/>
                </a:ext>
              </a:extLst>
            </p:cNvPr>
            <p:cNvSpPr txBox="1"/>
            <p:nvPr/>
          </p:nvSpPr>
          <p:spPr>
            <a:xfrm>
              <a:off x="8900590" y="7791212"/>
              <a:ext cx="4836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Arial Rounded MT Bold" panose="020F0704030504030204" pitchFamily="34" charset="0"/>
                </a:defRPr>
              </a:lvl1pPr>
            </a:lstStyle>
            <a:p>
              <a:r>
                <a:rPr lang="en-US" dirty="0"/>
                <a:t>LIFE CYCLE ENGINEERING</a:t>
              </a:r>
              <a:r>
                <a:rPr lang="en-US" dirty="0">
                  <a:latin typeface="Arial Rounded MT Bold" panose="020F0704030504030204" pitchFamily="34" charset="0"/>
                </a:rPr>
                <a:t> </a:t>
              </a:r>
              <a:r>
                <a:rPr lang="en-US" sz="1800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</a:t>
              </a:r>
              <a:r>
                <a:rPr lang="en-US" dirty="0"/>
                <a:t>ADV MANUF</a:t>
              </a:r>
              <a:endParaRPr lang="en-DE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5E96A5D-1D52-26F1-44B5-273D941A7663}"/>
              </a:ext>
            </a:extLst>
          </p:cNvPr>
          <p:cNvSpPr txBox="1"/>
          <p:nvPr/>
        </p:nvSpPr>
        <p:spPr>
          <a:xfrm>
            <a:off x="13927904" y="7696200"/>
            <a:ext cx="1059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12</a:t>
            </a:r>
            <a:endParaRPr lang="en-DE" sz="28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756FEE-5041-4680-9121-CA09A9CFE513}"/>
              </a:ext>
            </a:extLst>
          </p:cNvPr>
          <p:cNvSpPr txBox="1"/>
          <p:nvPr/>
        </p:nvSpPr>
        <p:spPr>
          <a:xfrm>
            <a:off x="488342" y="1473836"/>
            <a:ext cx="13729890" cy="46166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Aluminum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89A90B-A2B9-47CD-ACB2-895459B07160}"/>
              </a:ext>
            </a:extLst>
          </p:cNvPr>
          <p:cNvSpPr txBox="1"/>
          <p:nvPr/>
        </p:nvSpPr>
        <p:spPr>
          <a:xfrm>
            <a:off x="718457" y="2136925"/>
            <a:ext cx="3145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 = 320.7 mm</a:t>
            </a:r>
          </a:p>
          <a:p>
            <a:r>
              <a:rPr lang="en-US" sz="2000" b="1" dirty="0"/>
              <a:t>T = 2.6 mm</a:t>
            </a:r>
            <a:endParaRPr lang="en-IN" sz="20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53B973-B929-473C-A60A-A37D2F349DCE}"/>
              </a:ext>
            </a:extLst>
          </p:cNvPr>
          <p:cNvGrpSpPr/>
          <p:nvPr/>
        </p:nvGrpSpPr>
        <p:grpSpPr>
          <a:xfrm>
            <a:off x="718457" y="3074396"/>
            <a:ext cx="4941570" cy="2494465"/>
            <a:chOff x="718457" y="2926659"/>
            <a:chExt cx="4941570" cy="2494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39EE3B0-243B-4808-B184-76558CCD5917}"/>
                    </a:ext>
                  </a:extLst>
                </p:cNvPr>
                <p:cNvSpPr txBox="1"/>
                <p:nvPr/>
              </p:nvSpPr>
              <p:spPr>
                <a:xfrm>
                  <a:off x="718457" y="2926659"/>
                  <a:ext cx="4941570" cy="24944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baseline="-25000" smtClean="0">
                            <a:latin typeface="Cambria Math" panose="02040503050406030204" pitchFamily="18" charset="0"/>
                          </a:rPr>
                          <m:t>𝑠𝑡𝑎𝑚𝑝𝑖𝑛𝑔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∗(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0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000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000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en-IN" sz="2000" dirty="0"/>
                    <a:t>= (3.14 * 320.7 * 2.6)*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290+170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a14:m>
                  <a:endParaRPr lang="en-IN" sz="2000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en-IN" sz="2000" dirty="0"/>
                    <a:t>= 602490.24 N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IN" sz="2000" dirty="0"/>
                    <a:t>= </a:t>
                  </a:r>
                  <a:r>
                    <a:rPr lang="en-IN" sz="2000" b="1" dirty="0"/>
                    <a:t>62 tonne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39EE3B0-243B-4808-B184-76558CCD59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457" y="2926659"/>
                  <a:ext cx="4941570" cy="2494465"/>
                </a:xfrm>
                <a:prstGeom prst="rect">
                  <a:avLst/>
                </a:prstGeom>
                <a:blipFill>
                  <a:blip r:embed="rId6"/>
                  <a:stretch>
                    <a:fillRect b="-3171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7E604B-08BD-43C9-8688-9367AFAE3087}"/>
                </a:ext>
              </a:extLst>
            </p:cNvPr>
            <p:cNvSpPr/>
            <p:nvPr/>
          </p:nvSpPr>
          <p:spPr>
            <a:xfrm>
              <a:off x="1251857" y="3124200"/>
              <a:ext cx="3853543" cy="751114"/>
            </a:xfrm>
            <a:prstGeom prst="rect">
              <a:avLst/>
            </a:prstGeom>
            <a:noFill/>
            <a:ln w="38100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FF25627-4227-4124-BD2D-10F2AEA006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1915" y="2065286"/>
            <a:ext cx="7076317" cy="54646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F1CD6E-DB7B-4F53-B6DF-706A2D3B5B98}"/>
              </a:ext>
            </a:extLst>
          </p:cNvPr>
          <p:cNvSpPr txBox="1"/>
          <p:nvPr/>
        </p:nvSpPr>
        <p:spPr>
          <a:xfrm>
            <a:off x="250373" y="6110933"/>
            <a:ext cx="6498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No. of parts to stamp in 1 sheet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20 Nos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(4x5)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1F564A-81C5-04DC-9924-99866F19D1A5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D4AF48-01E8-B7EF-CD19-902B2025778F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4742C0A-68A1-78D2-E592-7C5D1080DCEC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6" name="Picture 25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11AA30D5-6317-139B-F86F-451001A7D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D0C243-5A1D-3AD8-3CB7-F9BE97C2E7ED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EFFECTIVE PRODUCTION VOL.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242F4C-5E94-5C35-17CB-8C50F9156770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6867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FDD77A39-89F2-D3F4-D1FD-E91E7FE25E40}"/>
              </a:ext>
            </a:extLst>
          </p:cNvPr>
          <p:cNvSpPr/>
          <p:nvPr/>
        </p:nvSpPr>
        <p:spPr>
          <a:xfrm>
            <a:off x="208621" y="5105412"/>
            <a:ext cx="6921740" cy="24365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381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1124-8359-C121-9B1B-FFF61C53B33A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4AD525-1C1E-2ED5-6222-85A168121264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96D8C72-5460-9C90-A3B2-8D9007BFA866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4" name="Picture 3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CAB11260-4085-A861-FC21-565B9DEDA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A1527B-B5F0-8560-6DBB-228C5501FD2D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EFFECTIVE PRODUCTION VOL.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045B30-B340-7C7B-CDB7-9CE7B64FBA4F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5609ED-E902-05DE-1713-3F23FB368B6B}"/>
              </a:ext>
            </a:extLst>
          </p:cNvPr>
          <p:cNvGrpSpPr/>
          <p:nvPr/>
        </p:nvGrpSpPr>
        <p:grpSpPr>
          <a:xfrm>
            <a:off x="-7621" y="7686413"/>
            <a:ext cx="14707139" cy="543187"/>
            <a:chOff x="-7621" y="7686413"/>
            <a:chExt cx="14707139" cy="54318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6D0BB8-5DD9-A231-1CFC-3AF3DE968FE1}"/>
                </a:ext>
              </a:extLst>
            </p:cNvPr>
            <p:cNvSpPr/>
            <p:nvPr/>
          </p:nvSpPr>
          <p:spPr>
            <a:xfrm>
              <a:off x="13798446" y="7705988"/>
              <a:ext cx="839573" cy="52361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B74B16-F30B-1A4A-3ECD-074B2DF66629}"/>
                </a:ext>
              </a:extLst>
            </p:cNvPr>
            <p:cNvGrpSpPr/>
            <p:nvPr/>
          </p:nvGrpSpPr>
          <p:grpSpPr>
            <a:xfrm>
              <a:off x="-7621" y="7686413"/>
              <a:ext cx="14645640" cy="541938"/>
              <a:chOff x="-7621" y="7686413"/>
              <a:chExt cx="14645640" cy="541938"/>
            </a:xfrm>
          </p:grpSpPr>
          <p:pic>
            <p:nvPicPr>
              <p:cNvPr id="10" name="Graphic 9" descr="Badge Copyright with solid fill">
                <a:extLst>
                  <a:ext uri="{FF2B5EF4-FFF2-40B4-BE49-F238E27FC236}">
                    <a16:creationId xmlns:a16="http://schemas.microsoft.com/office/drawing/2014/main" id="{D9974FF4-AA80-E607-8F25-2868AC154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97153" y="7686413"/>
                <a:ext cx="541938" cy="541938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B3DECCC-33AD-0235-AEDD-47F86E41C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21" y="7696200"/>
                <a:ext cx="14645640" cy="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A880E-1885-40E0-E5FB-5A1E13435DB7}"/>
                  </a:ext>
                </a:extLst>
              </p:cNvPr>
              <p:cNvSpPr txBox="1"/>
              <p:nvPr/>
            </p:nvSpPr>
            <p:spPr>
              <a:xfrm>
                <a:off x="586116" y="7791212"/>
                <a:ext cx="8023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 Rounded MT Bold" panose="020F0704030504030204" pitchFamily="34" charset="0"/>
                  </a:rPr>
                  <a:t> TU Chemnitz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Summer Term-2024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GROUP-4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Pressure Cooker Lid</a:t>
                </a:r>
                <a:endParaRPr lang="en-DE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0AD163-33C1-FA9D-E295-A2FAC5FB1B2C}"/>
                  </a:ext>
                </a:extLst>
              </p:cNvPr>
              <p:cNvSpPr txBox="1"/>
              <p:nvPr/>
            </p:nvSpPr>
            <p:spPr>
              <a:xfrm>
                <a:off x="8900590" y="7791212"/>
                <a:ext cx="4836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Arial Rounded MT Bold" panose="020F0704030504030204" pitchFamily="34" charset="0"/>
                  </a:defRPr>
                </a:lvl1pPr>
              </a:lstStyle>
              <a:p>
                <a:r>
                  <a:rPr lang="en-US" dirty="0"/>
                  <a:t>LIFE CYCLE ENGINEERING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sz="1800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dirty="0"/>
                  <a:t>ADV MANUF</a:t>
                </a:r>
                <a:endParaRPr lang="en-DE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16C42A-3B0B-7907-B49B-3D9DF5AE5AD6}"/>
                </a:ext>
              </a:extLst>
            </p:cNvPr>
            <p:cNvSpPr txBox="1"/>
            <p:nvPr/>
          </p:nvSpPr>
          <p:spPr>
            <a:xfrm>
              <a:off x="13930522" y="7696200"/>
              <a:ext cx="7689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13</a:t>
              </a:r>
              <a:endParaRPr lang="en-DE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8B8451D-404C-7E28-25F5-26F95EC6C425}"/>
              </a:ext>
            </a:extLst>
          </p:cNvPr>
          <p:cNvGrpSpPr/>
          <p:nvPr/>
        </p:nvGrpSpPr>
        <p:grpSpPr>
          <a:xfrm>
            <a:off x="352800" y="2364066"/>
            <a:ext cx="16068126" cy="1604129"/>
            <a:chOff x="424800" y="2880000"/>
            <a:chExt cx="16068126" cy="160412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D69B31E-E45D-2671-A60B-29635074B07F}"/>
                </a:ext>
              </a:extLst>
            </p:cNvPr>
            <p:cNvGrpSpPr/>
            <p:nvPr/>
          </p:nvGrpSpPr>
          <p:grpSpPr>
            <a:xfrm>
              <a:off x="424800" y="2880000"/>
              <a:ext cx="13846398" cy="1604129"/>
              <a:chOff x="424800" y="2880000"/>
              <a:chExt cx="13846398" cy="160412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3396ADF-5309-18C5-D0CB-BC8F0251432A}"/>
                  </a:ext>
                </a:extLst>
              </p:cNvPr>
              <p:cNvSpPr/>
              <p:nvPr/>
            </p:nvSpPr>
            <p:spPr>
              <a:xfrm>
                <a:off x="424800" y="2880000"/>
                <a:ext cx="3153600" cy="154799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Target Production Volume</a:t>
                </a:r>
              </a:p>
              <a:p>
                <a:pPr algn="ctr"/>
                <a:r>
                  <a:rPr lang="en-US" b="1" dirty="0"/>
                  <a:t>10,000,000</a:t>
                </a:r>
                <a:endParaRPr lang="en-DE" b="1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93DFB21-EBB1-6373-0DF2-59F26C6CD9CD}"/>
                  </a:ext>
                </a:extLst>
              </p:cNvPr>
              <p:cNvSpPr/>
              <p:nvPr/>
            </p:nvSpPr>
            <p:spPr>
              <a:xfrm>
                <a:off x="5685491" y="2880000"/>
                <a:ext cx="3153600" cy="154799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Effective Production Volume</a:t>
                </a:r>
              </a:p>
              <a:p>
                <a:pPr algn="ctr"/>
                <a:r>
                  <a:rPr lang="en-DE" sz="1800" b="0" i="0" u="none" strike="noStrike" dirty="0">
                    <a:solidFill>
                      <a:schemeClr val="bg1"/>
                    </a:solidFill>
                    <a:effectLst/>
                    <a:latin typeface="Aptos Narrow" panose="020B0004020202020204" pitchFamily="34" charset="0"/>
                  </a:rPr>
                  <a:t> </a:t>
                </a:r>
                <a:r>
                  <a:rPr lang="en-DE" sz="1800" b="1" i="0" u="none" strike="noStrike" dirty="0">
                    <a:solidFill>
                      <a:schemeClr val="bg1"/>
                    </a:solidFill>
                    <a:effectLst/>
                    <a:latin typeface="Aptos Narrow" panose="020B0004020202020204" pitchFamily="34" charset="0"/>
                  </a:rPr>
                  <a:t>10</a:t>
                </a:r>
                <a:r>
                  <a:rPr lang="en-US" sz="1800" b="1" i="0" u="none" strike="noStrike" dirty="0">
                    <a:solidFill>
                      <a:schemeClr val="bg1"/>
                    </a:solidFill>
                    <a:effectLst/>
                    <a:latin typeface="Aptos Narrow" panose="020B0004020202020204" pitchFamily="34" charset="0"/>
                  </a:rPr>
                  <a:t>,</a:t>
                </a:r>
                <a:r>
                  <a:rPr lang="en-DE" sz="1800" b="1" i="0" u="none" strike="noStrike" dirty="0">
                    <a:solidFill>
                      <a:schemeClr val="bg1"/>
                    </a:solidFill>
                    <a:effectLst/>
                    <a:latin typeface="Aptos Narrow" panose="020B0004020202020204" pitchFamily="34" charset="0"/>
                  </a:rPr>
                  <a:t>025,063 </a:t>
                </a:r>
                <a:endParaRPr lang="en-DE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C5642FB-811D-AF0E-B587-29911FD55623}"/>
                  </a:ext>
                </a:extLst>
              </p:cNvPr>
              <p:cNvSpPr/>
              <p:nvPr/>
            </p:nvSpPr>
            <p:spPr>
              <a:xfrm>
                <a:off x="11117598" y="2880000"/>
                <a:ext cx="3153600" cy="154799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Effective Production Volume</a:t>
                </a:r>
              </a:p>
              <a:p>
                <a:pPr algn="ctr"/>
                <a:r>
                  <a:rPr lang="en-DE" sz="1800" b="0" i="0" u="none" strike="noStrike" dirty="0">
                    <a:solidFill>
                      <a:srgbClr val="FF0000"/>
                    </a:solidFill>
                    <a:effectLst/>
                    <a:latin typeface="Aptos Narrow" panose="020B0004020202020204" pitchFamily="34" charset="0"/>
                  </a:rPr>
                  <a:t> </a:t>
                </a:r>
                <a:r>
                  <a:rPr lang="en-DE" sz="1800" b="1" i="0" u="none" strike="noStrike" dirty="0">
                    <a:solidFill>
                      <a:srgbClr val="FF0000"/>
                    </a:solidFill>
                    <a:effectLst/>
                    <a:latin typeface="Aptos Narrow" panose="020B0004020202020204" pitchFamily="34" charset="0"/>
                  </a:rPr>
                  <a:t>10</a:t>
                </a:r>
                <a:r>
                  <a:rPr lang="en-US" sz="1800" b="1" i="0" u="none" strike="noStrike" dirty="0">
                    <a:solidFill>
                      <a:srgbClr val="FF0000"/>
                    </a:solidFill>
                    <a:effectLst/>
                    <a:latin typeface="Aptos Narrow" panose="020B0004020202020204" pitchFamily="34" charset="0"/>
                  </a:rPr>
                  <a:t>,</a:t>
                </a:r>
                <a:r>
                  <a:rPr lang="en-DE" sz="1800" b="1" i="0" u="none" strike="noStrike" dirty="0">
                    <a:solidFill>
                      <a:srgbClr val="FF0000"/>
                    </a:solidFill>
                    <a:effectLst/>
                    <a:latin typeface="Aptos Narrow" panose="020B0004020202020204" pitchFamily="34" charset="0"/>
                  </a:rPr>
                  <a:t>030</a:t>
                </a:r>
                <a:r>
                  <a:rPr lang="en-US" sz="1800" b="1" i="0" u="none" strike="noStrike" dirty="0">
                    <a:solidFill>
                      <a:srgbClr val="FF0000"/>
                    </a:solidFill>
                    <a:effectLst/>
                    <a:latin typeface="Aptos Narrow" panose="020B0004020202020204" pitchFamily="34" charset="0"/>
                  </a:rPr>
                  <a:t>,</a:t>
                </a:r>
                <a:r>
                  <a:rPr lang="en-DE" sz="1800" b="1" i="0" u="none" strike="noStrike" dirty="0">
                    <a:solidFill>
                      <a:srgbClr val="FF0000"/>
                    </a:solidFill>
                    <a:effectLst/>
                    <a:latin typeface="Aptos Narrow" panose="020B0004020202020204" pitchFamily="34" charset="0"/>
                  </a:rPr>
                  <a:t>078 </a:t>
                </a:r>
                <a:endParaRPr lang="en-DE" b="1" dirty="0"/>
              </a:p>
            </p:txBody>
          </p:sp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81812D00-24D4-B8BE-863E-9937C1349B84}"/>
                  </a:ext>
                </a:extLst>
              </p:cNvPr>
              <p:cNvSpPr/>
              <p:nvPr/>
            </p:nvSpPr>
            <p:spPr>
              <a:xfrm>
                <a:off x="3837600" y="3218400"/>
                <a:ext cx="1684800" cy="896397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PROCESS</a:t>
                </a:r>
                <a:endParaRPr lang="en-DE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205D48FD-9589-B409-64C1-C4C4CFD7F064}"/>
                  </a:ext>
                </a:extLst>
              </p:cNvPr>
              <p:cNvSpPr/>
              <p:nvPr/>
            </p:nvSpPr>
            <p:spPr>
              <a:xfrm>
                <a:off x="9135944" y="3218400"/>
                <a:ext cx="1684800" cy="896397"/>
              </a:xfrm>
              <a:prstGeom prst="rightArrow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PROCESS</a:t>
                </a:r>
                <a:endParaRPr lang="en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A5E386-A837-BA9C-5EB9-39B96407BD50}"/>
                  </a:ext>
                </a:extLst>
              </p:cNvPr>
              <p:cNvSpPr txBox="1"/>
              <p:nvPr/>
            </p:nvSpPr>
            <p:spPr>
              <a:xfrm>
                <a:off x="3741491" y="3033734"/>
                <a:ext cx="14616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b="1" dirty="0"/>
                  <a:t>STAMPING</a:t>
                </a:r>
                <a:endParaRPr lang="en-DE" b="1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71D831-B859-AE83-98C2-398309A87434}"/>
                  </a:ext>
                </a:extLst>
              </p:cNvPr>
              <p:cNvSpPr txBox="1"/>
              <p:nvPr/>
            </p:nvSpPr>
            <p:spPr>
              <a:xfrm>
                <a:off x="9002182" y="3040934"/>
                <a:ext cx="1461600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b="1" dirty="0"/>
                  <a:t>Blanking</a:t>
                </a:r>
                <a:endParaRPr lang="en-DE" b="1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6C21DA-09FD-5BB8-26F1-B079E5B5953E}"/>
                  </a:ext>
                </a:extLst>
              </p:cNvPr>
              <p:cNvSpPr txBox="1"/>
              <p:nvPr/>
            </p:nvSpPr>
            <p:spPr>
              <a:xfrm>
                <a:off x="3626454" y="4114797"/>
                <a:ext cx="2107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REJECTION = </a:t>
                </a:r>
                <a:r>
                  <a:rPr lang="en-DE" sz="1800" b="1" i="0" u="none" strike="noStrike" dirty="0">
                    <a:solidFill>
                      <a:srgbClr val="000000"/>
                    </a:solidFill>
                    <a:effectLst/>
                    <a:latin typeface="Aptos Narrow" panose="020B0004020202020204" pitchFamily="34" charset="0"/>
                  </a:rPr>
                  <a:t>0.25%</a:t>
                </a:r>
                <a:r>
                  <a:rPr lang="en-DE" b="1" dirty="0"/>
                  <a:t> 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17C6B4-B87F-B21D-B899-8722FC0927DE}"/>
                </a:ext>
              </a:extLst>
            </p:cNvPr>
            <p:cNvSpPr txBox="1"/>
            <p:nvPr/>
          </p:nvSpPr>
          <p:spPr>
            <a:xfrm>
              <a:off x="8972526" y="4106173"/>
              <a:ext cx="7520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REJECTION = </a:t>
              </a:r>
              <a:r>
                <a:rPr lang="en-DE" sz="1800" b="1" i="0" u="none" strike="noStrike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</a:rPr>
                <a:t>0.</a:t>
              </a:r>
              <a:r>
                <a:rPr lang="en-US" sz="1800" b="1" i="0" u="none" strike="noStrike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</a:rPr>
                <a:t>0</a:t>
              </a:r>
              <a:r>
                <a:rPr lang="en-DE" sz="1800" b="1" i="0" u="none" strike="noStrike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</a:rPr>
                <a:t>5%</a:t>
              </a:r>
              <a:r>
                <a:rPr lang="en-DE" b="1" dirty="0"/>
                <a:t> 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096DD6E-7151-744A-1206-E3B57BCC607E}"/>
              </a:ext>
            </a:extLst>
          </p:cNvPr>
          <p:cNvSpPr txBox="1"/>
          <p:nvPr/>
        </p:nvSpPr>
        <p:spPr>
          <a:xfrm>
            <a:off x="3326867" y="1432337"/>
            <a:ext cx="6579477" cy="461665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</a:defRPr>
            </a:lvl2pPr>
            <a:lvl3pPr>
              <a:defRPr>
                <a:solidFill>
                  <a:schemeClr val="dk1"/>
                </a:solidFill>
                <a:latin typeface="+mn-lt"/>
              </a:defRPr>
            </a:lvl3pPr>
            <a:lvl4pPr>
              <a:defRPr>
                <a:solidFill>
                  <a:schemeClr val="dk1"/>
                </a:solidFill>
                <a:latin typeface="+mn-lt"/>
              </a:defRPr>
            </a:lvl4pPr>
            <a:lvl5pPr>
              <a:defRPr>
                <a:solidFill>
                  <a:schemeClr val="dk1"/>
                </a:solidFill>
                <a:latin typeface="+mn-lt"/>
              </a:defRPr>
            </a:lvl5pPr>
            <a:lvl6pPr>
              <a:defRPr>
                <a:solidFill>
                  <a:schemeClr val="dk1"/>
                </a:solidFill>
                <a:latin typeface="+mn-lt"/>
              </a:defRPr>
            </a:lvl6pPr>
            <a:lvl7pPr>
              <a:defRPr>
                <a:solidFill>
                  <a:schemeClr val="dk1"/>
                </a:solidFill>
                <a:latin typeface="+mn-lt"/>
              </a:defRPr>
            </a:lvl7pPr>
            <a:lvl8pPr>
              <a:defRPr>
                <a:solidFill>
                  <a:schemeClr val="dk1"/>
                </a:solidFill>
                <a:latin typeface="+mn-lt"/>
              </a:defRPr>
            </a:lvl8pPr>
            <a:lvl9pPr>
              <a:defRPr>
                <a:solidFill>
                  <a:schemeClr val="dk1"/>
                </a:solidFill>
                <a:latin typeface="+mn-lt"/>
              </a:defRPr>
            </a:lvl9pPr>
          </a:lstStyle>
          <a:p>
            <a:r>
              <a:rPr lang="en-IN" dirty="0"/>
              <a:t>Effective PRODUCTION VOLUME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B1B94F-983B-617A-D86E-7747D398E140}"/>
              </a:ext>
            </a:extLst>
          </p:cNvPr>
          <p:cNvSpPr txBox="1"/>
          <p:nvPr/>
        </p:nvSpPr>
        <p:spPr>
          <a:xfrm>
            <a:off x="3326867" y="4438259"/>
            <a:ext cx="6579477" cy="461665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</a:defRPr>
            </a:lvl2pPr>
            <a:lvl3pPr>
              <a:defRPr>
                <a:solidFill>
                  <a:schemeClr val="dk1"/>
                </a:solidFill>
                <a:latin typeface="+mn-lt"/>
              </a:defRPr>
            </a:lvl3pPr>
            <a:lvl4pPr>
              <a:defRPr>
                <a:solidFill>
                  <a:schemeClr val="dk1"/>
                </a:solidFill>
                <a:latin typeface="+mn-lt"/>
              </a:defRPr>
            </a:lvl4pPr>
            <a:lvl5pPr>
              <a:defRPr>
                <a:solidFill>
                  <a:schemeClr val="dk1"/>
                </a:solidFill>
                <a:latin typeface="+mn-lt"/>
              </a:defRPr>
            </a:lvl5pPr>
            <a:lvl6pPr>
              <a:defRPr>
                <a:solidFill>
                  <a:schemeClr val="dk1"/>
                </a:solidFill>
                <a:latin typeface="+mn-lt"/>
              </a:defRPr>
            </a:lvl6pPr>
            <a:lvl7pPr>
              <a:defRPr>
                <a:solidFill>
                  <a:schemeClr val="dk1"/>
                </a:solidFill>
                <a:latin typeface="+mn-lt"/>
              </a:defRPr>
            </a:lvl7pPr>
            <a:lvl8pPr>
              <a:defRPr>
                <a:solidFill>
                  <a:schemeClr val="dk1"/>
                </a:solidFill>
                <a:latin typeface="+mn-lt"/>
              </a:defRPr>
            </a:lvl8pPr>
            <a:lvl9pPr>
              <a:defRPr>
                <a:solidFill>
                  <a:schemeClr val="dk1"/>
                </a:solidFill>
                <a:latin typeface="+mn-lt"/>
              </a:defRPr>
            </a:lvl9pPr>
          </a:lstStyle>
          <a:p>
            <a:r>
              <a:rPr lang="en-IN" dirty="0"/>
              <a:t>TOOL COST CALCULATION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D70DAB8-FCE1-3B80-18B5-BCCC35D864BD}"/>
              </a:ext>
            </a:extLst>
          </p:cNvPr>
          <p:cNvGrpSpPr/>
          <p:nvPr/>
        </p:nvGrpSpPr>
        <p:grpSpPr>
          <a:xfrm>
            <a:off x="352800" y="5439622"/>
            <a:ext cx="9298800" cy="1609263"/>
            <a:chOff x="352800" y="5479286"/>
            <a:chExt cx="9298800" cy="16092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722CFDB-32E3-0D40-D9B6-CB91DDF8E5B1}"/>
                    </a:ext>
                  </a:extLst>
                </p:cNvPr>
                <p:cNvSpPr txBox="1"/>
                <p:nvPr/>
              </p:nvSpPr>
              <p:spPr>
                <a:xfrm>
                  <a:off x="352800" y="5479286"/>
                  <a:ext cx="80424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b="1" dirty="0"/>
                    <a:t>Tool Cost = A * (nr hits)</a:t>
                  </a:r>
                  <a:r>
                    <a:rPr lang="en-US" sz="1600" b="1" baseline="30000" dirty="0"/>
                    <a:t>B</a:t>
                  </a:r>
                  <a:r>
                    <a:rPr lang="en-US" sz="1600" b="1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1600" b="1" dirty="0"/>
                    <a:t> (Surf Area/</a:t>
                  </a:r>
                  <a:r>
                    <a:rPr lang="en-US" sz="1600" b="1" dirty="0" err="1"/>
                    <a:t>Proj</a:t>
                  </a:r>
                  <a:r>
                    <a:rPr lang="en-US" sz="1600" b="1" dirty="0"/>
                    <a:t> Area)</a:t>
                  </a:r>
                  <a:r>
                    <a:rPr lang="en-US" sz="1600" b="1" baseline="30000" dirty="0"/>
                    <a:t>C</a:t>
                  </a:r>
                  <a:r>
                    <a:rPr lang="en-US" sz="1600" b="1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1600" b="1" dirty="0"/>
                    <a:t> (Part Width*Part Length)</a:t>
                  </a:r>
                  <a:r>
                    <a:rPr lang="en-US" sz="1600" b="1" baseline="30000" dirty="0"/>
                    <a:t>D</a:t>
                  </a:r>
                  <a:endParaRPr lang="en-DE" sz="1600" b="1" baseline="30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722CFDB-32E3-0D40-D9B6-CB91DDF8E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800" y="5479286"/>
                  <a:ext cx="8042400" cy="338554"/>
                </a:xfrm>
                <a:prstGeom prst="rect">
                  <a:avLst/>
                </a:prstGeom>
                <a:blipFill>
                  <a:blip r:embed="rId6"/>
                  <a:stretch>
                    <a:fillRect l="-455"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8F30B6-8EEF-F0E0-9B2D-BBC4F6088B45}"/>
                </a:ext>
              </a:extLst>
            </p:cNvPr>
            <p:cNvSpPr txBox="1"/>
            <p:nvPr/>
          </p:nvSpPr>
          <p:spPr>
            <a:xfrm>
              <a:off x="1249200" y="6093080"/>
              <a:ext cx="84024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b="1" dirty="0"/>
                <a:t>= 1567 x (4)</a:t>
              </a:r>
              <a:r>
                <a:rPr lang="en-IN" sz="1600" b="1" baseline="30000" dirty="0"/>
                <a:t>1.366 </a:t>
              </a:r>
              <a:r>
                <a:rPr lang="en-IN" sz="1600" b="1" dirty="0"/>
                <a:t>x (73/18.68)</a:t>
              </a:r>
              <a:r>
                <a:rPr lang="en-IN" sz="1600" b="1" baseline="30000" dirty="0"/>
                <a:t>0.323</a:t>
              </a:r>
              <a:r>
                <a:rPr lang="en-IN" sz="1600" b="1" dirty="0"/>
                <a:t> x (64 x 124.160)</a:t>
              </a:r>
              <a:r>
                <a:rPr lang="en-IN" sz="1600" b="1" baseline="30000" dirty="0"/>
                <a:t>0.342</a:t>
              </a:r>
              <a:endParaRPr lang="en-DE" sz="1600" b="1" baseline="300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7BD46D-2C85-0CC1-E9B5-671D80D63260}"/>
                </a:ext>
              </a:extLst>
            </p:cNvPr>
            <p:cNvSpPr txBox="1"/>
            <p:nvPr/>
          </p:nvSpPr>
          <p:spPr>
            <a:xfrm>
              <a:off x="1249200" y="6719217"/>
              <a:ext cx="8402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b="1" dirty="0"/>
                <a:t>= </a:t>
              </a:r>
              <a:r>
                <a:rPr lang="en-DE" sz="1800" b="0" i="0" u="none" strike="noStrike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</a:rPr>
                <a:t> </a:t>
              </a:r>
              <a:r>
                <a:rPr lang="en-DE" sz="1800" b="1" i="0" u="none" strike="noStrike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</a:rPr>
                <a:t>25,241</a:t>
              </a:r>
              <a:r>
                <a:rPr lang="en-DE" sz="1800" b="0" i="0" u="none" strike="noStrike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</a:rPr>
                <a:t> </a:t>
              </a:r>
              <a:r>
                <a:rPr lang="en-IN" sz="1600" b="1" dirty="0"/>
                <a:t>Euros</a:t>
              </a:r>
              <a:endParaRPr lang="en-DE" sz="1600" b="1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F1A9DA95-77F9-733A-A950-FD081268689B}"/>
              </a:ext>
            </a:extLst>
          </p:cNvPr>
          <p:cNvSpPr/>
          <p:nvPr/>
        </p:nvSpPr>
        <p:spPr>
          <a:xfrm>
            <a:off x="7440109" y="5138238"/>
            <a:ext cx="6921740" cy="24365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381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B7C0B7-9FA1-8E1F-6B08-F2F21A026421}"/>
              </a:ext>
            </a:extLst>
          </p:cNvPr>
          <p:cNvGrpSpPr/>
          <p:nvPr/>
        </p:nvGrpSpPr>
        <p:grpSpPr>
          <a:xfrm>
            <a:off x="7525200" y="5439622"/>
            <a:ext cx="9298800" cy="1609263"/>
            <a:chOff x="352800" y="5479286"/>
            <a:chExt cx="9298800" cy="16092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70C69FF-70E2-4980-657F-28EB52B5A889}"/>
                    </a:ext>
                  </a:extLst>
                </p:cNvPr>
                <p:cNvSpPr txBox="1"/>
                <p:nvPr/>
              </p:nvSpPr>
              <p:spPr>
                <a:xfrm>
                  <a:off x="352800" y="5479286"/>
                  <a:ext cx="80424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600" b="1" dirty="0"/>
                    <a:t>Tool Cost = A * (nr hits)</a:t>
                  </a:r>
                  <a:r>
                    <a:rPr lang="en-US" sz="1600" b="1" baseline="30000" dirty="0"/>
                    <a:t>B</a:t>
                  </a:r>
                  <a:r>
                    <a:rPr lang="en-US" sz="1600" b="1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1600" b="1" dirty="0"/>
                    <a:t> (Surf Area/</a:t>
                  </a:r>
                  <a:r>
                    <a:rPr lang="en-US" sz="1600" b="1" dirty="0" err="1"/>
                    <a:t>Proj</a:t>
                  </a:r>
                  <a:r>
                    <a:rPr lang="en-US" sz="1600" b="1" dirty="0"/>
                    <a:t> Area)</a:t>
                  </a:r>
                  <a:r>
                    <a:rPr lang="en-US" sz="1600" b="1" baseline="30000" dirty="0"/>
                    <a:t>C</a:t>
                  </a:r>
                  <a:r>
                    <a:rPr lang="en-US" sz="1600" b="1" dirty="0"/>
                    <a:t> </a:t>
                  </a:r>
                  <a14:m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sz="1600" b="1" dirty="0"/>
                    <a:t> (Part Width*Part Length)</a:t>
                  </a:r>
                  <a:r>
                    <a:rPr lang="en-US" sz="1600" b="1" baseline="30000" dirty="0"/>
                    <a:t>D</a:t>
                  </a:r>
                  <a:endParaRPr lang="en-DE" sz="1600" b="1" baseline="300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70C69FF-70E2-4980-657F-28EB52B5A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800" y="5479286"/>
                  <a:ext cx="8042400" cy="338554"/>
                </a:xfrm>
                <a:prstGeom prst="rect">
                  <a:avLst/>
                </a:prstGeom>
                <a:blipFill>
                  <a:blip r:embed="rId7"/>
                  <a:stretch>
                    <a:fillRect l="-379" t="-5357" b="-21429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E9038E-1FF4-DE37-74F1-A2F2C3DA1CF4}"/>
                </a:ext>
              </a:extLst>
            </p:cNvPr>
            <p:cNvSpPr txBox="1"/>
            <p:nvPr/>
          </p:nvSpPr>
          <p:spPr>
            <a:xfrm>
              <a:off x="1249200" y="6093080"/>
              <a:ext cx="84024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b="1" dirty="0"/>
                <a:t>= 1567 x (4)</a:t>
              </a:r>
              <a:r>
                <a:rPr lang="en-IN" sz="1600" b="1" baseline="30000" dirty="0"/>
                <a:t>1.366 </a:t>
              </a:r>
              <a:r>
                <a:rPr lang="en-IN" sz="1600" b="1" dirty="0"/>
                <a:t>x (73/18.68)</a:t>
              </a:r>
              <a:r>
                <a:rPr lang="en-IN" sz="1600" b="1" baseline="30000" dirty="0"/>
                <a:t>0.323</a:t>
              </a:r>
              <a:r>
                <a:rPr lang="en-IN" sz="1600" b="1" dirty="0"/>
                <a:t> x (64 x 124.160)</a:t>
              </a:r>
              <a:r>
                <a:rPr lang="en-IN" sz="1600" b="1" baseline="30000" dirty="0"/>
                <a:t>0.342</a:t>
              </a:r>
              <a:endParaRPr lang="en-DE" sz="1600" b="1" baseline="300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FEF61C-F450-DD27-694A-A2CDFEE75470}"/>
                </a:ext>
              </a:extLst>
            </p:cNvPr>
            <p:cNvSpPr txBox="1"/>
            <p:nvPr/>
          </p:nvSpPr>
          <p:spPr>
            <a:xfrm>
              <a:off x="1249200" y="6719217"/>
              <a:ext cx="8402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600" b="1" dirty="0"/>
                <a:t>=  </a:t>
              </a:r>
              <a:r>
                <a:rPr lang="en-DE" sz="1800" b="1" i="0" u="none" strike="noStrike" dirty="0">
                  <a:solidFill>
                    <a:srgbClr val="000000"/>
                  </a:solidFill>
                  <a:effectLst/>
                  <a:latin typeface="aptos narrow" panose="020B0004020202020204" pitchFamily="34" charset="0"/>
                </a:rPr>
                <a:t>25,602 </a:t>
              </a:r>
              <a:r>
                <a:rPr lang="en-IN" sz="1600" b="1" dirty="0"/>
                <a:t> Euros</a:t>
              </a:r>
              <a:endParaRPr lang="en-DE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39246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1124-8359-C121-9B1B-FFF61C53B33A}"/>
              </a:ext>
            </a:extLst>
          </p:cNvPr>
          <p:cNvGrpSpPr/>
          <p:nvPr/>
        </p:nvGrpSpPr>
        <p:grpSpPr>
          <a:xfrm>
            <a:off x="-371250" y="-763198"/>
            <a:ext cx="15009269" cy="2820841"/>
            <a:chOff x="-407657" y="-765341"/>
            <a:chExt cx="15009269" cy="28208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4AD525-1C1E-2ED5-6222-85A168121264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96D8C72-5460-9C90-A3B2-8D9007BFA866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4" name="Picture 3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CAB11260-4085-A861-FC21-565B9DEDA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A1527B-B5F0-8560-6DBB-228C5501FD2D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UNIT COST ANALYSIS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045B30-B340-7C7B-CDB7-9CE7B64FBA4F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3FDFD33-EFB4-4179-B93D-3BE4C498D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56" y="1979520"/>
            <a:ext cx="13692472" cy="27366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70CEA7-19B6-4A6D-9D68-E7FE5B6732B9}"/>
              </a:ext>
            </a:extLst>
          </p:cNvPr>
          <p:cNvSpPr txBox="1"/>
          <p:nvPr/>
        </p:nvSpPr>
        <p:spPr>
          <a:xfrm>
            <a:off x="332616" y="4816958"/>
            <a:ext cx="6106886" cy="267765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3810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Steel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Total force = F 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(for 1 part)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x No. of Parts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= 54 x 25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=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1350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Tonne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Which is lower &lt;&lt; 2100 Machine No.1,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Therefore machine 1 is selected.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F7CD4-BC52-4645-BCFB-F4B06A0D30E8}"/>
              </a:ext>
            </a:extLst>
          </p:cNvPr>
          <p:cNvSpPr txBox="1"/>
          <p:nvPr/>
        </p:nvSpPr>
        <p:spPr>
          <a:xfrm>
            <a:off x="7782362" y="4816958"/>
            <a:ext cx="6106886" cy="267765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38100">
            <a:solidFill>
              <a:schemeClr val="tx1"/>
            </a:solidFill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Aluminum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Total force = F 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(for 1 part)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x No. of Parts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= 60 x 20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=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1200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Tonne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Which is lower &lt;&lt; 2100 Machine No.1,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Therefore machine 1 is selected.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1B5ED4-E896-AE87-580C-70690209E7D4}"/>
              </a:ext>
            </a:extLst>
          </p:cNvPr>
          <p:cNvGrpSpPr/>
          <p:nvPr/>
        </p:nvGrpSpPr>
        <p:grpSpPr>
          <a:xfrm>
            <a:off x="-7621" y="7686413"/>
            <a:ext cx="14760197" cy="543187"/>
            <a:chOff x="-7621" y="7686413"/>
            <a:chExt cx="14760197" cy="54318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585A01-0BE3-DB11-C104-29FAC278AA54}"/>
                </a:ext>
              </a:extLst>
            </p:cNvPr>
            <p:cNvSpPr/>
            <p:nvPr/>
          </p:nvSpPr>
          <p:spPr>
            <a:xfrm>
              <a:off x="13798446" y="7705988"/>
              <a:ext cx="839573" cy="52361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75E2EC-AC97-6EC1-6B99-8C5B2664F82E}"/>
                </a:ext>
              </a:extLst>
            </p:cNvPr>
            <p:cNvGrpSpPr/>
            <p:nvPr/>
          </p:nvGrpSpPr>
          <p:grpSpPr>
            <a:xfrm>
              <a:off x="-7621" y="7686413"/>
              <a:ext cx="14645640" cy="541938"/>
              <a:chOff x="-7621" y="7686413"/>
              <a:chExt cx="14645640" cy="541938"/>
            </a:xfrm>
          </p:grpSpPr>
          <p:pic>
            <p:nvPicPr>
              <p:cNvPr id="14" name="Graphic 13" descr="Badge Copyright with solid fill">
                <a:extLst>
                  <a:ext uri="{FF2B5EF4-FFF2-40B4-BE49-F238E27FC236}">
                    <a16:creationId xmlns:a16="http://schemas.microsoft.com/office/drawing/2014/main" id="{B0DA2316-F0AC-0104-A553-514C5C042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97153" y="7686413"/>
                <a:ext cx="541938" cy="541938"/>
              </a:xfrm>
              <a:prstGeom prst="rect">
                <a:avLst/>
              </a:prstGeom>
            </p:spPr>
          </p:pic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24CEF9A-8439-AF08-2B00-7E9AC170D3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21" y="7696200"/>
                <a:ext cx="14645640" cy="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FBACBA-4A8A-E14F-07A0-CA430F998777}"/>
                  </a:ext>
                </a:extLst>
              </p:cNvPr>
              <p:cNvSpPr txBox="1"/>
              <p:nvPr/>
            </p:nvSpPr>
            <p:spPr>
              <a:xfrm>
                <a:off x="586116" y="7791212"/>
                <a:ext cx="8023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 Rounded MT Bold" panose="020F0704030504030204" pitchFamily="34" charset="0"/>
                  </a:rPr>
                  <a:t> TU Chemnitz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Summer Term-2024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GROUP-4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Pressure Cooker Lid</a:t>
                </a:r>
                <a:endParaRPr lang="en-DE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CAE66C5-160D-C70E-C71B-4C17CC35C360}"/>
                  </a:ext>
                </a:extLst>
              </p:cNvPr>
              <p:cNvSpPr txBox="1"/>
              <p:nvPr/>
            </p:nvSpPr>
            <p:spPr>
              <a:xfrm>
                <a:off x="8900590" y="7791212"/>
                <a:ext cx="4836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Arial Rounded MT Bold" panose="020F0704030504030204" pitchFamily="34" charset="0"/>
                  </a:defRPr>
                </a:lvl1pPr>
              </a:lstStyle>
              <a:p>
                <a:r>
                  <a:rPr lang="en-US" dirty="0"/>
                  <a:t>LIFE CYCLE ENGINEERING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sz="1800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dirty="0"/>
                  <a:t>ADV MANUF</a:t>
                </a:r>
                <a:endParaRPr lang="en-DE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DD57B5-9963-7F67-64CC-14AECCF6633D}"/>
                </a:ext>
              </a:extLst>
            </p:cNvPr>
            <p:cNvSpPr txBox="1"/>
            <p:nvPr/>
          </p:nvSpPr>
          <p:spPr>
            <a:xfrm>
              <a:off x="13913003" y="7696200"/>
              <a:ext cx="83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14</a:t>
              </a:r>
              <a:endParaRPr lang="en-DE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3968A61-72D9-6E8D-D4F0-8FEBC74850D6}"/>
              </a:ext>
            </a:extLst>
          </p:cNvPr>
          <p:cNvSpPr txBox="1"/>
          <p:nvPr/>
        </p:nvSpPr>
        <p:spPr>
          <a:xfrm>
            <a:off x="332616" y="1375210"/>
            <a:ext cx="8739384" cy="46166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  <a:latin typeface="+mn-lt"/>
              </a:defRPr>
            </a:lvl2pPr>
            <a:lvl3pPr>
              <a:defRPr>
                <a:solidFill>
                  <a:schemeClr val="dk1"/>
                </a:solidFill>
                <a:latin typeface="+mn-lt"/>
              </a:defRPr>
            </a:lvl3pPr>
            <a:lvl4pPr>
              <a:defRPr>
                <a:solidFill>
                  <a:schemeClr val="dk1"/>
                </a:solidFill>
                <a:latin typeface="+mn-lt"/>
              </a:defRPr>
            </a:lvl4pPr>
            <a:lvl5pPr>
              <a:defRPr>
                <a:solidFill>
                  <a:schemeClr val="dk1"/>
                </a:solidFill>
                <a:latin typeface="+mn-lt"/>
              </a:defRPr>
            </a:lvl5pPr>
            <a:lvl6pPr>
              <a:defRPr>
                <a:solidFill>
                  <a:schemeClr val="dk1"/>
                </a:solidFill>
                <a:latin typeface="+mn-lt"/>
              </a:defRPr>
            </a:lvl6pPr>
            <a:lvl7pPr>
              <a:defRPr>
                <a:solidFill>
                  <a:schemeClr val="dk1"/>
                </a:solidFill>
                <a:latin typeface="+mn-lt"/>
              </a:defRPr>
            </a:lvl7pPr>
            <a:lvl8pPr>
              <a:defRPr>
                <a:solidFill>
                  <a:schemeClr val="dk1"/>
                </a:solidFill>
                <a:latin typeface="+mn-lt"/>
              </a:defRPr>
            </a:lvl8pPr>
            <a:lvl9pPr>
              <a:defRPr>
                <a:solidFill>
                  <a:schemeClr val="dk1"/>
                </a:solidFill>
                <a:latin typeface="+mn-lt"/>
              </a:defRPr>
            </a:lvl9pPr>
          </a:lstStyle>
          <a:p>
            <a:r>
              <a:rPr lang="en-US" dirty="0"/>
              <a:t>Selection of Stamping Machine (Steel and Aluminum)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EB839A-D3E4-4F76-A3CF-13DCD6485260}"/>
              </a:ext>
            </a:extLst>
          </p:cNvPr>
          <p:cNvSpPr/>
          <p:nvPr/>
        </p:nvSpPr>
        <p:spPr>
          <a:xfrm>
            <a:off x="4911077" y="2025458"/>
            <a:ext cx="1413001" cy="2652238"/>
          </a:xfrm>
          <a:prstGeom prst="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  <a:ln w="381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2275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1124-8359-C121-9B1B-FFF61C53B33A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4AD525-1C1E-2ED5-6222-85A168121264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96D8C72-5460-9C90-A3B2-8D9007BFA866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4" name="Picture 3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CAB11260-4085-A861-FC21-565B9DEDA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A1527B-B5F0-8560-6DBB-228C5501FD2D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UNIT COST ANALYSIS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045B30-B340-7C7B-CDB7-9CE7B64FBA4F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D756FEE-5041-4680-9121-CA09A9CFE513}"/>
              </a:ext>
            </a:extLst>
          </p:cNvPr>
          <p:cNvSpPr txBox="1"/>
          <p:nvPr/>
        </p:nvSpPr>
        <p:spPr>
          <a:xfrm>
            <a:off x="795201" y="1608900"/>
            <a:ext cx="11400195" cy="46166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Steel and Aluminum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05BC96-BF75-4FE7-8759-931C33DF5421}"/>
                  </a:ext>
                </a:extLst>
              </p:cNvPr>
              <p:cNvSpPr txBox="1"/>
              <p:nvPr/>
            </p:nvSpPr>
            <p:spPr>
              <a:xfrm>
                <a:off x="7253826" y="2796344"/>
                <a:ext cx="4941570" cy="41996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2">
                    <a:lumMod val="50000"/>
                  </a:schemeClr>
                </a:solidFill>
                <a:prstDash val="lg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b="1" u="sng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Aluminum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 = </a:t>
                </a:r>
                <a:r>
                  <a:rPr lang="en-US" sz="20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2l + 2b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= 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sz="20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1635.5+2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sz="20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1311.8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= 5895 mm</a:t>
                </a:r>
              </a:p>
              <a:p>
                <a:pPr>
                  <a:lnSpc>
                    <a:spcPct val="150000"/>
                  </a:lnSpc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baseline="-25000" smtClean="0">
                        <a:latin typeface="Cambria Math" panose="02040503050406030204" pitchFamily="18" charset="0"/>
                      </a:rPr>
                      <m:t>𝒃𝒍𝒂𝒏𝒌𝒊𝒏𝒈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IN" sz="2000" b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en-IN" sz="2000" b="1" dirty="0"/>
              </a:p>
              <a:p>
                <a:pPr algn="ctr">
                  <a:lnSpc>
                    <a:spcPct val="150000"/>
                  </a:lnSpc>
                </a:pPr>
                <a:r>
                  <a:rPr lang="en-IN" sz="2000" dirty="0"/>
                  <a:t>          = (0.8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sz="2000" dirty="0"/>
                  <a:t> 290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sz="2000" dirty="0"/>
                  <a:t> 5895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sz="2000" dirty="0"/>
                  <a:t> 2.6)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IN" sz="2000" dirty="0"/>
                  <a:t>= 3555864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IN" sz="2000" dirty="0"/>
                  <a:t>= </a:t>
                </a:r>
                <a:r>
                  <a:rPr lang="en-IN" sz="2000" b="1" dirty="0"/>
                  <a:t>362.6 Tonne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05BC96-BF75-4FE7-8759-931C33DF5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826" y="2796344"/>
                <a:ext cx="4941570" cy="4199611"/>
              </a:xfrm>
              <a:prstGeom prst="rect">
                <a:avLst/>
              </a:prstGeom>
              <a:blipFill>
                <a:blip r:embed="rId4"/>
                <a:stretch>
                  <a:fillRect l="-979" b="-1151"/>
                </a:stretch>
              </a:blipFill>
              <a:ln w="38100">
                <a:solidFill>
                  <a:schemeClr val="bg2">
                    <a:lumMod val="50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5FCE27-C477-44F0-84EF-C11B63738387}"/>
                  </a:ext>
                </a:extLst>
              </p:cNvPr>
              <p:cNvSpPr txBox="1"/>
              <p:nvPr/>
            </p:nvSpPr>
            <p:spPr>
              <a:xfrm>
                <a:off x="795202" y="2776044"/>
                <a:ext cx="4941570" cy="419961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bg2">
                    <a:lumMod val="50000"/>
                  </a:schemeClr>
                </a:solidFill>
                <a:prstDash val="lgDash"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b="1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Steel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 = </a:t>
                </a:r>
                <a:r>
                  <a:rPr lang="en-US" sz="20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2l + 2b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= 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sz="20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1635.5+2</a:t>
                </a:r>
                <a:r>
                  <a:rPr lang="en-US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US" sz="20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1635.5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0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  = 6524 mm</a:t>
                </a:r>
              </a:p>
              <a:p>
                <a:pPr>
                  <a:lnSpc>
                    <a:spcPct val="150000"/>
                  </a:lnSpc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baseline="-25000" smtClean="0">
                        <a:latin typeface="Cambria Math" panose="02040503050406030204" pitchFamily="18" charset="0"/>
                      </a:rPr>
                      <m:t>𝒃𝒍𝒂𝒏𝒌𝒊𝒏𝒈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2000" b="1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IN" sz="2000" b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</m:oMath>
                </a14:m>
                <a:endParaRPr lang="en-IN" sz="2000" b="1" dirty="0"/>
              </a:p>
              <a:p>
                <a:pPr algn="ctr">
                  <a:lnSpc>
                    <a:spcPct val="150000"/>
                  </a:lnSpc>
                </a:pPr>
                <a:r>
                  <a:rPr lang="en-IN" sz="2000" dirty="0"/>
                  <a:t>          = (0.8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sz="2000" dirty="0"/>
                  <a:t> 700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en-IN" sz="2000" dirty="0"/>
                  <a:t>6524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IN" sz="2000" dirty="0"/>
                  <a:t> 1)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IN" sz="2000" dirty="0"/>
                  <a:t>= 3663520 N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IN" sz="2000" dirty="0"/>
                  <a:t>= </a:t>
                </a:r>
                <a:r>
                  <a:rPr lang="en-IN" sz="2000" b="1" dirty="0"/>
                  <a:t>373.57 Tonne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5FCE27-C477-44F0-84EF-C11B63738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02" y="2776044"/>
                <a:ext cx="4941570" cy="4199611"/>
              </a:xfrm>
              <a:prstGeom prst="rect">
                <a:avLst/>
              </a:prstGeom>
              <a:blipFill>
                <a:blip r:embed="rId5"/>
                <a:stretch>
                  <a:fillRect l="-857" b="-1151"/>
                </a:stretch>
              </a:blipFill>
              <a:ln w="38100">
                <a:solidFill>
                  <a:schemeClr val="bg2">
                    <a:lumMod val="50000"/>
                  </a:schemeClr>
                </a:solidFill>
                <a:prstDash val="lgDash"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7EADE9D-67C5-E2FC-F6DF-F109F7B9CF29}"/>
              </a:ext>
            </a:extLst>
          </p:cNvPr>
          <p:cNvGrpSpPr/>
          <p:nvPr/>
        </p:nvGrpSpPr>
        <p:grpSpPr>
          <a:xfrm>
            <a:off x="-7621" y="7686413"/>
            <a:ext cx="14760197" cy="543187"/>
            <a:chOff x="-7621" y="7686413"/>
            <a:chExt cx="14760197" cy="54318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61D4A85-1C1A-3264-157B-5243BF275C85}"/>
                </a:ext>
              </a:extLst>
            </p:cNvPr>
            <p:cNvSpPr/>
            <p:nvPr/>
          </p:nvSpPr>
          <p:spPr>
            <a:xfrm>
              <a:off x="13798446" y="7705988"/>
              <a:ext cx="839573" cy="52361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FBC2BE2-573E-F763-AC96-3025D58579C0}"/>
                </a:ext>
              </a:extLst>
            </p:cNvPr>
            <p:cNvGrpSpPr/>
            <p:nvPr/>
          </p:nvGrpSpPr>
          <p:grpSpPr>
            <a:xfrm>
              <a:off x="-7621" y="7686413"/>
              <a:ext cx="14645640" cy="541938"/>
              <a:chOff x="-7621" y="7686413"/>
              <a:chExt cx="14645640" cy="541938"/>
            </a:xfrm>
          </p:grpSpPr>
          <p:pic>
            <p:nvPicPr>
              <p:cNvPr id="21" name="Graphic 20" descr="Badge Copyright with solid fill">
                <a:extLst>
                  <a:ext uri="{FF2B5EF4-FFF2-40B4-BE49-F238E27FC236}">
                    <a16:creationId xmlns:a16="http://schemas.microsoft.com/office/drawing/2014/main" id="{B9983EBB-0783-360A-C78F-4050174056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297153" y="7686413"/>
                <a:ext cx="541938" cy="541938"/>
              </a:xfrm>
              <a:prstGeom prst="rect">
                <a:avLst/>
              </a:prstGeom>
            </p:spPr>
          </p:pic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719251F-B9C4-A258-4D44-BBEE622D3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21" y="7696200"/>
                <a:ext cx="14645640" cy="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BFF436-F356-1A66-A21F-AFB144BA8A6A}"/>
                  </a:ext>
                </a:extLst>
              </p:cNvPr>
              <p:cNvSpPr txBox="1"/>
              <p:nvPr/>
            </p:nvSpPr>
            <p:spPr>
              <a:xfrm>
                <a:off x="586116" y="7791212"/>
                <a:ext cx="8023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 Rounded MT Bold" panose="020F0704030504030204" pitchFamily="34" charset="0"/>
                  </a:rPr>
                  <a:t> TU Chemnitz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Summer Term-2024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GROUP-4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Pressure Cooker Lid</a:t>
                </a:r>
                <a:endParaRPr lang="en-DE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4E201C-EF7C-58E9-805C-60CC8E5718D0}"/>
                  </a:ext>
                </a:extLst>
              </p:cNvPr>
              <p:cNvSpPr txBox="1"/>
              <p:nvPr/>
            </p:nvSpPr>
            <p:spPr>
              <a:xfrm>
                <a:off x="8900590" y="7791212"/>
                <a:ext cx="4836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Arial Rounded MT Bold" panose="020F0704030504030204" pitchFamily="34" charset="0"/>
                  </a:defRPr>
                </a:lvl1pPr>
              </a:lstStyle>
              <a:p>
                <a:r>
                  <a:rPr lang="en-US" dirty="0"/>
                  <a:t>LIFE CYCLE ENGINEERING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sz="1800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dirty="0"/>
                  <a:t>ADV MANUF</a:t>
                </a:r>
                <a:endParaRPr lang="en-DE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6F0065-7A91-64ED-7DEF-BABAB08FA66A}"/>
                </a:ext>
              </a:extLst>
            </p:cNvPr>
            <p:cNvSpPr txBox="1"/>
            <p:nvPr/>
          </p:nvSpPr>
          <p:spPr>
            <a:xfrm>
              <a:off x="13913003" y="7696200"/>
              <a:ext cx="83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15</a:t>
              </a:r>
              <a:endParaRPr lang="en-DE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9097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13D8B02-A193-AE35-7A90-93DA74E2E0AB}"/>
              </a:ext>
            </a:extLst>
          </p:cNvPr>
          <p:cNvSpPr/>
          <p:nvPr/>
        </p:nvSpPr>
        <p:spPr>
          <a:xfrm>
            <a:off x="1349115" y="6278576"/>
            <a:ext cx="10440305" cy="102420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1124-8359-C121-9B1B-FFF61C53B33A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4AD525-1C1E-2ED5-6222-85A168121264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96D8C72-5460-9C90-A3B2-8D9007BFA866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4" name="Picture 3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CAB11260-4085-A861-FC21-565B9DEDA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A1527B-B5F0-8560-6DBB-228C5501FD2D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UNIT COST ANALYSIS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045B30-B340-7C7B-CDB7-9CE7B64FBA4F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D756FEE-5041-4680-9121-CA09A9CFE513}"/>
              </a:ext>
            </a:extLst>
          </p:cNvPr>
          <p:cNvSpPr txBox="1"/>
          <p:nvPr/>
        </p:nvSpPr>
        <p:spPr>
          <a:xfrm>
            <a:off x="298940" y="1650822"/>
            <a:ext cx="13729890" cy="46166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Selection of Blanking Machine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5B29C7-9051-49CF-A8DB-F50DCAB0F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119" y="2399700"/>
            <a:ext cx="10440305" cy="3330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DA6D0C-9DEE-40AF-9429-60817C0B3AF6}"/>
              </a:ext>
            </a:extLst>
          </p:cNvPr>
          <p:cNvSpPr txBox="1"/>
          <p:nvPr/>
        </p:nvSpPr>
        <p:spPr>
          <a:xfrm>
            <a:off x="1521689" y="6278576"/>
            <a:ext cx="107822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Based on the blanking calculation total required force for </a:t>
            </a:r>
            <a:r>
              <a:rPr lang="en-US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Steel is </a:t>
            </a:r>
            <a:r>
              <a:rPr lang="en-IN" sz="20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373.57 Tonne and for </a:t>
            </a:r>
            <a:r>
              <a:rPr lang="en-IN" sz="2000" b="1" dirty="0" err="1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Aluminum</a:t>
            </a:r>
            <a:r>
              <a:rPr lang="en-IN" sz="20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is 362.6 Tonne</a:t>
            </a:r>
          </a:p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So Machine 1 is selected.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72A9C8-AB3E-4774-B4CB-E23F2735D92C}"/>
              </a:ext>
            </a:extLst>
          </p:cNvPr>
          <p:cNvSpPr/>
          <p:nvPr/>
        </p:nvSpPr>
        <p:spPr>
          <a:xfrm>
            <a:off x="5395566" y="2425400"/>
            <a:ext cx="1589315" cy="3330229"/>
          </a:xfrm>
          <a:prstGeom prst="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  <a:ln w="381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CBDC54-D4DF-154D-2C50-55A722B88541}"/>
              </a:ext>
            </a:extLst>
          </p:cNvPr>
          <p:cNvGrpSpPr/>
          <p:nvPr/>
        </p:nvGrpSpPr>
        <p:grpSpPr>
          <a:xfrm>
            <a:off x="-7621" y="7686413"/>
            <a:ext cx="14760197" cy="543187"/>
            <a:chOff x="-7621" y="7686413"/>
            <a:chExt cx="14760197" cy="54318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2175F4-34B0-DCC2-4FDE-FF923CD58549}"/>
                </a:ext>
              </a:extLst>
            </p:cNvPr>
            <p:cNvSpPr/>
            <p:nvPr/>
          </p:nvSpPr>
          <p:spPr>
            <a:xfrm>
              <a:off x="13798446" y="7705988"/>
              <a:ext cx="839573" cy="52361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BF28540-D2DC-59DA-15A3-1BD64A379423}"/>
                </a:ext>
              </a:extLst>
            </p:cNvPr>
            <p:cNvGrpSpPr/>
            <p:nvPr/>
          </p:nvGrpSpPr>
          <p:grpSpPr>
            <a:xfrm>
              <a:off x="-7621" y="7686413"/>
              <a:ext cx="14645640" cy="541938"/>
              <a:chOff x="-7621" y="7686413"/>
              <a:chExt cx="14645640" cy="541938"/>
            </a:xfrm>
          </p:grpSpPr>
          <p:pic>
            <p:nvPicPr>
              <p:cNvPr id="14" name="Graphic 13" descr="Badge Copyright with solid fill">
                <a:extLst>
                  <a:ext uri="{FF2B5EF4-FFF2-40B4-BE49-F238E27FC236}">
                    <a16:creationId xmlns:a16="http://schemas.microsoft.com/office/drawing/2014/main" id="{F142D9D5-128B-33DA-CF4F-886A6E29B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97153" y="7686413"/>
                <a:ext cx="541938" cy="541938"/>
              </a:xfrm>
              <a:prstGeom prst="rect">
                <a:avLst/>
              </a:prstGeom>
            </p:spPr>
          </p:pic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B037C4B-6969-C401-990F-C55E931016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21" y="7696200"/>
                <a:ext cx="14645640" cy="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03637A5-2C92-80A4-2837-36D034B95CAA}"/>
                  </a:ext>
                </a:extLst>
              </p:cNvPr>
              <p:cNvSpPr txBox="1"/>
              <p:nvPr/>
            </p:nvSpPr>
            <p:spPr>
              <a:xfrm>
                <a:off x="586116" y="7791212"/>
                <a:ext cx="8023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 Rounded MT Bold" panose="020F0704030504030204" pitchFamily="34" charset="0"/>
                  </a:rPr>
                  <a:t> TU Chemnitz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Summer Term-2024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GROUP-4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Pressure Cooker Lid</a:t>
                </a:r>
                <a:endParaRPr lang="en-DE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8CC64D-F9FB-0F14-0DFE-27D7E75D8D5E}"/>
                  </a:ext>
                </a:extLst>
              </p:cNvPr>
              <p:cNvSpPr txBox="1"/>
              <p:nvPr/>
            </p:nvSpPr>
            <p:spPr>
              <a:xfrm>
                <a:off x="8900590" y="7791212"/>
                <a:ext cx="4836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Arial Rounded MT Bold" panose="020F0704030504030204" pitchFamily="34" charset="0"/>
                  </a:defRPr>
                </a:lvl1pPr>
              </a:lstStyle>
              <a:p>
                <a:r>
                  <a:rPr lang="en-US" dirty="0"/>
                  <a:t>LIFE CYCLE ENGINEERING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sz="1800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dirty="0"/>
                  <a:t>ADV MANUF</a:t>
                </a:r>
                <a:endParaRPr lang="en-DE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E45137-4FF5-F8DB-0C5B-DDF92BC2165C}"/>
                </a:ext>
              </a:extLst>
            </p:cNvPr>
            <p:cNvSpPr txBox="1"/>
            <p:nvPr/>
          </p:nvSpPr>
          <p:spPr>
            <a:xfrm>
              <a:off x="13913003" y="7696200"/>
              <a:ext cx="83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16</a:t>
              </a:r>
              <a:endParaRPr lang="en-DE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3516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1124-8359-C121-9B1B-FFF61C53B33A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4AD525-1C1E-2ED5-6222-85A168121264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96D8C72-5460-9C90-A3B2-8D9007BFA866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4" name="Picture 3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CAB11260-4085-A861-FC21-565B9DEDA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A1527B-B5F0-8560-6DBB-228C5501FD2D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COST ANALYSIS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045B30-B340-7C7B-CDB7-9CE7B64FBA4F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9C99D8C-1873-F6C1-E17D-BB3EEE583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572172"/>
              </p:ext>
            </p:extLst>
          </p:nvPr>
        </p:nvGraphicFramePr>
        <p:xfrm>
          <a:off x="939850" y="2014190"/>
          <a:ext cx="5364577" cy="19842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4835">
                  <a:extLst>
                    <a:ext uri="{9D8B030D-6E8A-4147-A177-3AD203B41FA5}">
                      <a16:colId xmlns:a16="http://schemas.microsoft.com/office/drawing/2014/main" val="3281930324"/>
                    </a:ext>
                  </a:extLst>
                </a:gridCol>
                <a:gridCol w="1197418">
                  <a:extLst>
                    <a:ext uri="{9D8B030D-6E8A-4147-A177-3AD203B41FA5}">
                      <a16:colId xmlns:a16="http://schemas.microsoft.com/office/drawing/2014/main" val="1860148225"/>
                    </a:ext>
                  </a:extLst>
                </a:gridCol>
                <a:gridCol w="1028474">
                  <a:extLst>
                    <a:ext uri="{9D8B030D-6E8A-4147-A177-3AD203B41FA5}">
                      <a16:colId xmlns:a16="http://schemas.microsoft.com/office/drawing/2014/main" val="2906288330"/>
                    </a:ext>
                  </a:extLst>
                </a:gridCol>
                <a:gridCol w="743850">
                  <a:extLst>
                    <a:ext uri="{9D8B030D-6E8A-4147-A177-3AD203B41FA5}">
                      <a16:colId xmlns:a16="http://schemas.microsoft.com/office/drawing/2014/main" val="1126645839"/>
                    </a:ext>
                  </a:extLst>
                </a:gridCol>
              </a:tblGrid>
              <a:tr h="40330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Variable Cost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Unit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Per Year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Percent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141729"/>
                  </a:ext>
                </a:extLst>
              </a:tr>
              <a:tr h="39254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Material Cost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 €            0.605 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 € 60,65,513 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61.9%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729283"/>
                  </a:ext>
                </a:extLst>
              </a:tr>
              <a:tr h="39254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Energy Cost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 €            0.009 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 €        91,296 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0.93%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795180"/>
                  </a:ext>
                </a:extLst>
              </a:tr>
              <a:tr h="39254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Labour Cost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 €            0.003 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 €        27,440 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0.28%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354062"/>
                  </a:ext>
                </a:extLst>
              </a:tr>
              <a:tr h="403303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Variable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0.617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€ 61,84,249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2610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25D80C5-956B-A943-7680-398A99771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090785"/>
              </p:ext>
            </p:extLst>
          </p:nvPr>
        </p:nvGraphicFramePr>
        <p:xfrm>
          <a:off x="939850" y="4131051"/>
          <a:ext cx="5370928" cy="2765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4835">
                  <a:extLst>
                    <a:ext uri="{9D8B030D-6E8A-4147-A177-3AD203B41FA5}">
                      <a16:colId xmlns:a16="http://schemas.microsoft.com/office/drawing/2014/main" val="4002510398"/>
                    </a:ext>
                  </a:extLst>
                </a:gridCol>
                <a:gridCol w="1197418">
                  <a:extLst>
                    <a:ext uri="{9D8B030D-6E8A-4147-A177-3AD203B41FA5}">
                      <a16:colId xmlns:a16="http://schemas.microsoft.com/office/drawing/2014/main" val="533261657"/>
                    </a:ext>
                  </a:extLst>
                </a:gridCol>
                <a:gridCol w="1034824">
                  <a:extLst>
                    <a:ext uri="{9D8B030D-6E8A-4147-A177-3AD203B41FA5}">
                      <a16:colId xmlns:a16="http://schemas.microsoft.com/office/drawing/2014/main" val="2285660387"/>
                    </a:ext>
                  </a:extLst>
                </a:gridCol>
                <a:gridCol w="743851">
                  <a:extLst>
                    <a:ext uri="{9D8B030D-6E8A-4147-A177-3AD203B41FA5}">
                      <a16:colId xmlns:a16="http://schemas.microsoft.com/office/drawing/2014/main" val="3471780723"/>
                    </a:ext>
                  </a:extLst>
                </a:gridCol>
              </a:tblGrid>
              <a:tr h="336671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Fixed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Year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Percent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421091"/>
                  </a:ext>
                </a:extLst>
              </a:tr>
              <a:tr h="336671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 Machine </a:t>
                      </a:r>
                      <a:r>
                        <a:rPr lang="en-IN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Cost+Interest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0.189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€ 18,92,895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034508"/>
                  </a:ext>
                </a:extLst>
              </a:tr>
              <a:tr h="408993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Auxiliary Equipment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0.053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5,31,405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719379"/>
                  </a:ext>
                </a:extLst>
              </a:tr>
              <a:tr h="336671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Tooling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0.003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25,241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96931"/>
                  </a:ext>
                </a:extLst>
              </a:tr>
              <a:tr h="336671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Fixed Overhead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0.087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8,73,331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564649"/>
                  </a:ext>
                </a:extLst>
              </a:tr>
              <a:tr h="336671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Building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0.005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45,690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0047612"/>
                  </a:ext>
                </a:extLst>
              </a:tr>
              <a:tr h="336671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Maintenance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0.025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2,49,523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165160"/>
                  </a:ext>
                </a:extLst>
              </a:tr>
              <a:tr h="336671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Fixed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0.362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€ 36,18,085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51193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82467CB-14EB-4FD8-4F6B-AEC425669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75645"/>
              </p:ext>
            </p:extLst>
          </p:nvPr>
        </p:nvGraphicFramePr>
        <p:xfrm>
          <a:off x="939850" y="7036077"/>
          <a:ext cx="5370928" cy="3318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55357">
                  <a:extLst>
                    <a:ext uri="{9D8B030D-6E8A-4147-A177-3AD203B41FA5}">
                      <a16:colId xmlns:a16="http://schemas.microsoft.com/office/drawing/2014/main" val="3464172652"/>
                    </a:ext>
                  </a:extLst>
                </a:gridCol>
                <a:gridCol w="1177679">
                  <a:extLst>
                    <a:ext uri="{9D8B030D-6E8A-4147-A177-3AD203B41FA5}">
                      <a16:colId xmlns:a16="http://schemas.microsoft.com/office/drawing/2014/main" val="1340199488"/>
                    </a:ext>
                  </a:extLst>
                </a:gridCol>
                <a:gridCol w="1106303">
                  <a:extLst>
                    <a:ext uri="{9D8B030D-6E8A-4147-A177-3AD203B41FA5}">
                      <a16:colId xmlns:a16="http://schemas.microsoft.com/office/drawing/2014/main" val="1298217023"/>
                    </a:ext>
                  </a:extLst>
                </a:gridCol>
                <a:gridCol w="731589">
                  <a:extLst>
                    <a:ext uri="{9D8B030D-6E8A-4147-A177-3AD203B41FA5}">
                      <a16:colId xmlns:a16="http://schemas.microsoft.com/office/drawing/2014/main" val="251409479"/>
                    </a:ext>
                  </a:extLst>
                </a:gridCol>
              </a:tblGrid>
              <a:tr h="331817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0.978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€ 98,02,335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79096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D4D40FC-1EBE-71C8-FE35-816F296ED7CD}"/>
              </a:ext>
            </a:extLst>
          </p:cNvPr>
          <p:cNvSpPr txBox="1"/>
          <p:nvPr/>
        </p:nvSpPr>
        <p:spPr>
          <a:xfrm>
            <a:off x="939850" y="1443704"/>
            <a:ext cx="13278382" cy="46166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Steel</a:t>
            </a:r>
            <a:endParaRPr lang="en-IN" dirty="0"/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57101DAD-7BDB-1643-2306-60A6E8B6A0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592823"/>
              </p:ext>
            </p:extLst>
          </p:nvPr>
        </p:nvGraphicFramePr>
        <p:xfrm>
          <a:off x="7092000" y="2014190"/>
          <a:ext cx="3634062" cy="5353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E7257306-1EED-8CF1-5F88-537B429E2E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919246"/>
              </p:ext>
            </p:extLst>
          </p:nvPr>
        </p:nvGraphicFramePr>
        <p:xfrm>
          <a:off x="10926635" y="2009665"/>
          <a:ext cx="3291597" cy="3505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00CE873C-51DF-0F11-C991-B393D28AB07A}"/>
              </a:ext>
            </a:extLst>
          </p:cNvPr>
          <p:cNvGrpSpPr/>
          <p:nvPr/>
        </p:nvGrpSpPr>
        <p:grpSpPr>
          <a:xfrm>
            <a:off x="-7621" y="7686413"/>
            <a:ext cx="14760197" cy="543187"/>
            <a:chOff x="-7621" y="7686413"/>
            <a:chExt cx="14760197" cy="54318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41F6E94-2842-994F-56FD-CAB510FFE36D}"/>
                </a:ext>
              </a:extLst>
            </p:cNvPr>
            <p:cNvSpPr/>
            <p:nvPr/>
          </p:nvSpPr>
          <p:spPr>
            <a:xfrm>
              <a:off x="13798446" y="7705988"/>
              <a:ext cx="839573" cy="52361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28F547F-B37D-BA2D-0A2B-2BD6807B5045}"/>
                </a:ext>
              </a:extLst>
            </p:cNvPr>
            <p:cNvGrpSpPr/>
            <p:nvPr/>
          </p:nvGrpSpPr>
          <p:grpSpPr>
            <a:xfrm>
              <a:off x="-7621" y="7686413"/>
              <a:ext cx="14645640" cy="541938"/>
              <a:chOff x="-7621" y="7686413"/>
              <a:chExt cx="14645640" cy="541938"/>
            </a:xfrm>
          </p:grpSpPr>
          <p:pic>
            <p:nvPicPr>
              <p:cNvPr id="24" name="Graphic 23" descr="Badge Copyright with solid fill">
                <a:extLst>
                  <a:ext uri="{FF2B5EF4-FFF2-40B4-BE49-F238E27FC236}">
                    <a16:creationId xmlns:a16="http://schemas.microsoft.com/office/drawing/2014/main" id="{3A1185EC-7B1D-82DC-9837-630A8A0C5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297153" y="7686413"/>
                <a:ext cx="541938" cy="541938"/>
              </a:xfrm>
              <a:prstGeom prst="rect">
                <a:avLst/>
              </a:prstGeom>
            </p:spPr>
          </p:pic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CBE3C20-682E-573C-AC93-0E49DAB1A2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21" y="7696200"/>
                <a:ext cx="14645640" cy="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5C314D-C471-93F8-D400-F7F633D5E17F}"/>
                  </a:ext>
                </a:extLst>
              </p:cNvPr>
              <p:cNvSpPr txBox="1"/>
              <p:nvPr/>
            </p:nvSpPr>
            <p:spPr>
              <a:xfrm>
                <a:off x="586116" y="7791212"/>
                <a:ext cx="8023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 Rounded MT Bold" panose="020F0704030504030204" pitchFamily="34" charset="0"/>
                  </a:rPr>
                  <a:t> TU Chemnitz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Summer Term-2024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GROUP-4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Pressure Cooker Lid</a:t>
                </a:r>
                <a:endParaRPr lang="en-DE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59B0C3C-E915-82A2-866E-C86467F3CF91}"/>
                  </a:ext>
                </a:extLst>
              </p:cNvPr>
              <p:cNvSpPr txBox="1"/>
              <p:nvPr/>
            </p:nvSpPr>
            <p:spPr>
              <a:xfrm>
                <a:off x="8900590" y="7791212"/>
                <a:ext cx="4836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Arial Rounded MT Bold" panose="020F0704030504030204" pitchFamily="34" charset="0"/>
                  </a:defRPr>
                </a:lvl1pPr>
              </a:lstStyle>
              <a:p>
                <a:r>
                  <a:rPr lang="en-US" dirty="0"/>
                  <a:t>LIFE CYCLE ENGINEERING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sz="1800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dirty="0"/>
                  <a:t>ADV MANUF</a:t>
                </a:r>
                <a:endParaRPr lang="en-DE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862C4F-05DE-979C-97FA-2E9730D23476}"/>
                </a:ext>
              </a:extLst>
            </p:cNvPr>
            <p:cNvSpPr txBox="1"/>
            <p:nvPr/>
          </p:nvSpPr>
          <p:spPr>
            <a:xfrm>
              <a:off x="13913003" y="7696200"/>
              <a:ext cx="83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17</a:t>
              </a:r>
              <a:endParaRPr lang="en-DE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96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1124-8359-C121-9B1B-FFF61C53B33A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4AD525-1C1E-2ED5-6222-85A168121264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96D8C72-5460-9C90-A3B2-8D9007BFA866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4" name="Picture 3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CAB11260-4085-A861-FC21-565B9DEDA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A1527B-B5F0-8560-6DBB-228C5501FD2D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COST ANALYSIS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045B30-B340-7C7B-CDB7-9CE7B64FBA4F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9C99D8C-1873-F6C1-E17D-BB3EEE583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776582"/>
              </p:ext>
            </p:extLst>
          </p:nvPr>
        </p:nvGraphicFramePr>
        <p:xfrm>
          <a:off x="939850" y="2014190"/>
          <a:ext cx="5529677" cy="19842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4835">
                  <a:extLst>
                    <a:ext uri="{9D8B030D-6E8A-4147-A177-3AD203B41FA5}">
                      <a16:colId xmlns:a16="http://schemas.microsoft.com/office/drawing/2014/main" val="3281930324"/>
                    </a:ext>
                  </a:extLst>
                </a:gridCol>
                <a:gridCol w="1197418">
                  <a:extLst>
                    <a:ext uri="{9D8B030D-6E8A-4147-A177-3AD203B41FA5}">
                      <a16:colId xmlns:a16="http://schemas.microsoft.com/office/drawing/2014/main" val="1860148225"/>
                    </a:ext>
                  </a:extLst>
                </a:gridCol>
                <a:gridCol w="1193574">
                  <a:extLst>
                    <a:ext uri="{9D8B030D-6E8A-4147-A177-3AD203B41FA5}">
                      <a16:colId xmlns:a16="http://schemas.microsoft.com/office/drawing/2014/main" val="2906288330"/>
                    </a:ext>
                  </a:extLst>
                </a:gridCol>
                <a:gridCol w="743850">
                  <a:extLst>
                    <a:ext uri="{9D8B030D-6E8A-4147-A177-3AD203B41FA5}">
                      <a16:colId xmlns:a16="http://schemas.microsoft.com/office/drawing/2014/main" val="1126645839"/>
                    </a:ext>
                  </a:extLst>
                </a:gridCol>
              </a:tblGrid>
              <a:tr h="403303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Variable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Year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Percent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141729"/>
                  </a:ext>
                </a:extLst>
              </a:tr>
              <a:tr h="392549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Material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1.681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€ 1,68,58,956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81.7%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729283"/>
                  </a:ext>
                </a:extLst>
              </a:tr>
              <a:tr h="392549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0.011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1,12,783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0.55%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795180"/>
                  </a:ext>
                </a:extLst>
              </a:tr>
              <a:tr h="392549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Labour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0.003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34,300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0.17%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354062"/>
                  </a:ext>
                </a:extLst>
              </a:tr>
              <a:tr h="403303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Variable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1.696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€ 1,70,06,039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2610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25D80C5-956B-A943-7680-398A99771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97664"/>
              </p:ext>
            </p:extLst>
          </p:nvPr>
        </p:nvGraphicFramePr>
        <p:xfrm>
          <a:off x="939850" y="4131051"/>
          <a:ext cx="5529678" cy="2765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94835">
                  <a:extLst>
                    <a:ext uri="{9D8B030D-6E8A-4147-A177-3AD203B41FA5}">
                      <a16:colId xmlns:a16="http://schemas.microsoft.com/office/drawing/2014/main" val="4002510398"/>
                    </a:ext>
                  </a:extLst>
                </a:gridCol>
                <a:gridCol w="1197418">
                  <a:extLst>
                    <a:ext uri="{9D8B030D-6E8A-4147-A177-3AD203B41FA5}">
                      <a16:colId xmlns:a16="http://schemas.microsoft.com/office/drawing/2014/main" val="533261657"/>
                    </a:ext>
                  </a:extLst>
                </a:gridCol>
                <a:gridCol w="1193574">
                  <a:extLst>
                    <a:ext uri="{9D8B030D-6E8A-4147-A177-3AD203B41FA5}">
                      <a16:colId xmlns:a16="http://schemas.microsoft.com/office/drawing/2014/main" val="2285660387"/>
                    </a:ext>
                  </a:extLst>
                </a:gridCol>
                <a:gridCol w="743851">
                  <a:extLst>
                    <a:ext uri="{9D8B030D-6E8A-4147-A177-3AD203B41FA5}">
                      <a16:colId xmlns:a16="http://schemas.microsoft.com/office/drawing/2014/main" val="3471780723"/>
                    </a:ext>
                  </a:extLst>
                </a:gridCol>
              </a:tblGrid>
              <a:tr h="336671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Fixed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 Year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Percent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421091"/>
                  </a:ext>
                </a:extLst>
              </a:tr>
              <a:tr h="336671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 Machine </a:t>
                      </a:r>
                      <a:r>
                        <a:rPr lang="en-IN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Cost+interest</a:t>
                      </a:r>
                      <a:endParaRPr lang="en-IN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0.189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18,92,895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034508"/>
                  </a:ext>
                </a:extLst>
              </a:tr>
              <a:tr h="408993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Auxiliary Equipment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0.053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5,31,405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719379"/>
                  </a:ext>
                </a:extLst>
              </a:tr>
              <a:tr h="336671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Tooling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0.003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25,602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96931"/>
                  </a:ext>
                </a:extLst>
              </a:tr>
              <a:tr h="336671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Fixed Overhead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0.087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8,73,457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8564649"/>
                  </a:ext>
                </a:extLst>
              </a:tr>
              <a:tr h="336671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Building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0.005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45,690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0047612"/>
                  </a:ext>
                </a:extLst>
              </a:tr>
              <a:tr h="336671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Maintenance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0.025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2,49,559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4165160"/>
                  </a:ext>
                </a:extLst>
              </a:tr>
              <a:tr h="336671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Fixed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0.362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36,18,609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51193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82467CB-14EB-4FD8-4F6B-AEC425669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983514"/>
              </p:ext>
            </p:extLst>
          </p:nvPr>
        </p:nvGraphicFramePr>
        <p:xfrm>
          <a:off x="939850" y="7036077"/>
          <a:ext cx="5529678" cy="3318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24975">
                  <a:extLst>
                    <a:ext uri="{9D8B030D-6E8A-4147-A177-3AD203B41FA5}">
                      <a16:colId xmlns:a16="http://schemas.microsoft.com/office/drawing/2014/main" val="3464172652"/>
                    </a:ext>
                  </a:extLst>
                </a:gridCol>
                <a:gridCol w="1212488">
                  <a:extLst>
                    <a:ext uri="{9D8B030D-6E8A-4147-A177-3AD203B41FA5}">
                      <a16:colId xmlns:a16="http://schemas.microsoft.com/office/drawing/2014/main" val="1340199488"/>
                    </a:ext>
                  </a:extLst>
                </a:gridCol>
                <a:gridCol w="1139003">
                  <a:extLst>
                    <a:ext uri="{9D8B030D-6E8A-4147-A177-3AD203B41FA5}">
                      <a16:colId xmlns:a16="http://schemas.microsoft.com/office/drawing/2014/main" val="1298217023"/>
                    </a:ext>
                  </a:extLst>
                </a:gridCol>
                <a:gridCol w="753212">
                  <a:extLst>
                    <a:ext uri="{9D8B030D-6E8A-4147-A177-3AD203B41FA5}">
                      <a16:colId xmlns:a16="http://schemas.microsoft.com/office/drawing/2014/main" val="251409479"/>
                    </a:ext>
                  </a:extLst>
                </a:gridCol>
              </a:tblGrid>
              <a:tr h="331817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Cost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2.057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€ 2,06,24,648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790967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D4D40FC-1EBE-71C8-FE35-816F296ED7CD}"/>
              </a:ext>
            </a:extLst>
          </p:cNvPr>
          <p:cNvSpPr txBox="1"/>
          <p:nvPr/>
        </p:nvSpPr>
        <p:spPr>
          <a:xfrm>
            <a:off x="939850" y="1443704"/>
            <a:ext cx="13278382" cy="46166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Aluminum</a:t>
            </a:r>
            <a:endParaRPr lang="en-IN" dirty="0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FE802D02-770F-B125-BB35-E4DE7126B7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147531"/>
              </p:ext>
            </p:extLst>
          </p:nvPr>
        </p:nvGraphicFramePr>
        <p:xfrm>
          <a:off x="7091999" y="2047346"/>
          <a:ext cx="3582118" cy="5325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E24875D8-A0A7-30DC-02EC-2516964E7C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7795524"/>
              </p:ext>
            </p:extLst>
          </p:nvPr>
        </p:nvGraphicFramePr>
        <p:xfrm>
          <a:off x="10926635" y="2042451"/>
          <a:ext cx="3291597" cy="3482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B5419415-EE75-8EA9-F57A-9C34A1128814}"/>
              </a:ext>
            </a:extLst>
          </p:cNvPr>
          <p:cNvGrpSpPr/>
          <p:nvPr/>
        </p:nvGrpSpPr>
        <p:grpSpPr>
          <a:xfrm>
            <a:off x="-7621" y="7686413"/>
            <a:ext cx="14760197" cy="543187"/>
            <a:chOff x="-7621" y="7686413"/>
            <a:chExt cx="14760197" cy="5431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8EABDF-0C5B-F2B7-1F69-381221EA9E40}"/>
                </a:ext>
              </a:extLst>
            </p:cNvPr>
            <p:cNvSpPr/>
            <p:nvPr/>
          </p:nvSpPr>
          <p:spPr>
            <a:xfrm>
              <a:off x="13798446" y="7705988"/>
              <a:ext cx="839573" cy="52361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CFA5467-8365-3BDE-60BC-5FF7B48E2E73}"/>
                </a:ext>
              </a:extLst>
            </p:cNvPr>
            <p:cNvGrpSpPr/>
            <p:nvPr/>
          </p:nvGrpSpPr>
          <p:grpSpPr>
            <a:xfrm>
              <a:off x="-7621" y="7686413"/>
              <a:ext cx="14645640" cy="541938"/>
              <a:chOff x="-7621" y="7686413"/>
              <a:chExt cx="14645640" cy="541938"/>
            </a:xfrm>
          </p:grpSpPr>
          <p:pic>
            <p:nvPicPr>
              <p:cNvPr id="24" name="Graphic 23" descr="Badge Copyright with solid fill">
                <a:extLst>
                  <a:ext uri="{FF2B5EF4-FFF2-40B4-BE49-F238E27FC236}">
                    <a16:creationId xmlns:a16="http://schemas.microsoft.com/office/drawing/2014/main" id="{9FE56374-22DD-15F2-A312-B536F6E07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297153" y="7686413"/>
                <a:ext cx="541938" cy="541938"/>
              </a:xfrm>
              <a:prstGeom prst="rect">
                <a:avLst/>
              </a:prstGeom>
            </p:spPr>
          </p:pic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1D26185-B270-5063-3742-439C6B531B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21" y="7696200"/>
                <a:ext cx="14645640" cy="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04FD78B-FCC0-7660-9FA1-1D1B536E661D}"/>
                  </a:ext>
                </a:extLst>
              </p:cNvPr>
              <p:cNvSpPr txBox="1"/>
              <p:nvPr/>
            </p:nvSpPr>
            <p:spPr>
              <a:xfrm>
                <a:off x="586116" y="7791212"/>
                <a:ext cx="8023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 Rounded MT Bold" panose="020F0704030504030204" pitchFamily="34" charset="0"/>
                  </a:rPr>
                  <a:t> TU Chemnitz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Summer Term-2024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GROUP-4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Pressure Cooker Lid</a:t>
                </a:r>
                <a:endParaRPr lang="en-DE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C5E432-F81D-93D0-041F-5E8329B0F00C}"/>
                  </a:ext>
                </a:extLst>
              </p:cNvPr>
              <p:cNvSpPr txBox="1"/>
              <p:nvPr/>
            </p:nvSpPr>
            <p:spPr>
              <a:xfrm>
                <a:off x="8900590" y="7791212"/>
                <a:ext cx="4836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Arial Rounded MT Bold" panose="020F0704030504030204" pitchFamily="34" charset="0"/>
                  </a:defRPr>
                </a:lvl1pPr>
              </a:lstStyle>
              <a:p>
                <a:r>
                  <a:rPr lang="en-US" dirty="0"/>
                  <a:t>LIFE CYCLE ENGINEERING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sz="1800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dirty="0"/>
                  <a:t>ADV MANUF</a:t>
                </a:r>
                <a:endParaRPr lang="en-DE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79CEAA-7A70-4E3B-D9B8-A3326393D9B4}"/>
                </a:ext>
              </a:extLst>
            </p:cNvPr>
            <p:cNvSpPr txBox="1"/>
            <p:nvPr/>
          </p:nvSpPr>
          <p:spPr>
            <a:xfrm>
              <a:off x="13913003" y="7696200"/>
              <a:ext cx="83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18</a:t>
              </a:r>
              <a:endParaRPr lang="en-DE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791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4026EF-B2D2-324A-DE5B-D9413CB3B8E9}"/>
              </a:ext>
            </a:extLst>
          </p:cNvPr>
          <p:cNvCxnSpPr>
            <a:cxnSpLocks/>
          </p:cNvCxnSpPr>
          <p:nvPr/>
        </p:nvCxnSpPr>
        <p:spPr>
          <a:xfrm>
            <a:off x="2597248" y="178753"/>
            <a:ext cx="0" cy="9003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1153337-2457-BF76-3DDC-BFC3EC815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391639"/>
              </p:ext>
            </p:extLst>
          </p:nvPr>
        </p:nvGraphicFramePr>
        <p:xfrm>
          <a:off x="431640" y="5203493"/>
          <a:ext cx="13767117" cy="2340024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793038">
                  <a:extLst>
                    <a:ext uri="{9D8B030D-6E8A-4147-A177-3AD203B41FA5}">
                      <a16:colId xmlns:a16="http://schemas.microsoft.com/office/drawing/2014/main" val="2754724903"/>
                    </a:ext>
                  </a:extLst>
                </a:gridCol>
                <a:gridCol w="2393786">
                  <a:extLst>
                    <a:ext uri="{9D8B030D-6E8A-4147-A177-3AD203B41FA5}">
                      <a16:colId xmlns:a16="http://schemas.microsoft.com/office/drawing/2014/main" val="3347219104"/>
                    </a:ext>
                  </a:extLst>
                </a:gridCol>
                <a:gridCol w="2333562">
                  <a:extLst>
                    <a:ext uri="{9D8B030D-6E8A-4147-A177-3AD203B41FA5}">
                      <a16:colId xmlns:a16="http://schemas.microsoft.com/office/drawing/2014/main" val="2373701677"/>
                    </a:ext>
                  </a:extLst>
                </a:gridCol>
                <a:gridCol w="2134860">
                  <a:extLst>
                    <a:ext uri="{9D8B030D-6E8A-4147-A177-3AD203B41FA5}">
                      <a16:colId xmlns:a16="http://schemas.microsoft.com/office/drawing/2014/main" val="1618535818"/>
                    </a:ext>
                  </a:extLst>
                </a:gridCol>
                <a:gridCol w="1703957">
                  <a:extLst>
                    <a:ext uri="{9D8B030D-6E8A-4147-A177-3AD203B41FA5}">
                      <a16:colId xmlns:a16="http://schemas.microsoft.com/office/drawing/2014/main" val="2557715530"/>
                    </a:ext>
                  </a:extLst>
                </a:gridCol>
                <a:gridCol w="1703957">
                  <a:extLst>
                    <a:ext uri="{9D8B030D-6E8A-4147-A177-3AD203B41FA5}">
                      <a16:colId xmlns:a16="http://schemas.microsoft.com/office/drawing/2014/main" val="2805435748"/>
                    </a:ext>
                  </a:extLst>
                </a:gridCol>
                <a:gridCol w="1703957">
                  <a:extLst>
                    <a:ext uri="{9D8B030D-6E8A-4147-A177-3AD203B41FA5}">
                      <a16:colId xmlns:a16="http://schemas.microsoft.com/office/drawing/2014/main" val="3729034143"/>
                    </a:ext>
                  </a:extLst>
                </a:gridCol>
              </a:tblGrid>
              <a:tr h="780008">
                <a:tc>
                  <a:txBody>
                    <a:bodyPr/>
                    <a:lstStyle/>
                    <a:p>
                      <a:pPr marL="0" algn="ctr" defTabSz="109728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Material</a:t>
                      </a:r>
                      <a:endParaRPr lang="en-DE" sz="2000" b="1" kern="1200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latinLnBrk="0" hangingPunct="1"/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Energy Cost</a:t>
                      </a:r>
                      <a:endParaRPr lang="en-DE" sz="2000" b="1" kern="1200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Material Cost</a:t>
                      </a:r>
                      <a:endParaRPr lang="en-DE" sz="2000" b="1" kern="1200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latinLnBrk="0" hangingPunct="1"/>
                      <a:r>
                        <a:rPr lang="en-US" sz="2000" b="1" kern="1200" dirty="0" err="1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Labour</a:t>
                      </a:r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 cost</a:t>
                      </a:r>
                      <a:endParaRPr lang="en-DE" sz="2000" b="1" kern="1200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Variable Cost/Unit</a:t>
                      </a:r>
                      <a:endParaRPr lang="en-DE" sz="2000" b="1" kern="1200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latinLnBrk="0" hangingPunct="1"/>
                      <a:r>
                        <a:rPr lang="en-US" sz="2000" b="1" kern="120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Fixed Cost/Unit</a:t>
                      </a:r>
                      <a:endParaRPr lang="en-DE" sz="2000" b="1" kern="1200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latinLnBrk="0" hangingPunct="1"/>
                      <a:r>
                        <a:rPr lang="en-US" sz="2000" b="1" kern="1200" dirty="0">
                          <a:solidFill>
                            <a:schemeClr val="bg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Total Cost/Unit</a:t>
                      </a:r>
                      <a:endParaRPr lang="en-DE" sz="2000" b="1" kern="1200" dirty="0">
                        <a:solidFill>
                          <a:schemeClr val="bg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315808"/>
                  </a:ext>
                </a:extLst>
              </a:tr>
              <a:tr h="780008">
                <a:tc>
                  <a:txBody>
                    <a:bodyPr/>
                    <a:lstStyle/>
                    <a:p>
                      <a:pPr marL="0" algn="ctr" defTabSz="1097280" rtl="0" eaLnBrk="1" latinLnBrk="0" hangingPunct="1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Steel</a:t>
                      </a:r>
                      <a:endParaRPr lang="en-DE" sz="2000" b="1" kern="1200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latinLnBrk="0" hangingPunct="1"/>
                      <a:r>
                        <a:rPr lang="en-DE" sz="2000" b="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€ 91,296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latinLnBrk="0" hangingPunct="1"/>
                      <a:r>
                        <a:rPr lang="en-DE" sz="2000" b="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€ 6,065,513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latinLnBrk="0" hangingPunct="1"/>
                      <a:r>
                        <a:rPr lang="en-DE" sz="2000" b="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€ 27,440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latinLnBrk="0" hangingPunct="1"/>
                      <a:r>
                        <a:rPr lang="en-DE" sz="2000" b="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€ 0.617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latinLnBrk="0" hangingPunct="1"/>
                      <a:r>
                        <a:rPr lang="en-DE" sz="2000" b="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€ 0.349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latinLnBrk="0" hangingPunct="1"/>
                      <a:r>
                        <a:rPr lang="en-DE" sz="20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€ 0.978 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297547"/>
                  </a:ext>
                </a:extLst>
              </a:tr>
              <a:tr h="780008">
                <a:tc>
                  <a:txBody>
                    <a:bodyPr/>
                    <a:lstStyle/>
                    <a:p>
                      <a:pPr marL="0" algn="ctr" defTabSz="1097280" rtl="0" eaLnBrk="1" latinLnBrk="0" hangingPunct="1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Aluminum</a:t>
                      </a:r>
                      <a:endParaRPr lang="en-DE" sz="2000" b="1" kern="1200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latinLnBrk="0" hangingPunct="1"/>
                      <a:r>
                        <a:rPr lang="en-DE" sz="2000" b="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€ 112,374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latinLnBrk="0" hangingPunct="1"/>
                      <a:r>
                        <a:rPr lang="en-DE" sz="2000" b="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€ 16,858,956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latinLnBrk="0" hangingPunct="1"/>
                      <a:r>
                        <a:rPr lang="en-DE" sz="2000" b="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€ 33,279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latinLnBrk="0" hangingPunct="1"/>
                      <a:r>
                        <a:rPr lang="en-DE" sz="2000" b="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€ 1.695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latinLnBrk="0" hangingPunct="1"/>
                      <a:r>
                        <a:rPr lang="en-DE" sz="2000" b="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€ 0.349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latinLnBrk="0" hangingPunct="1"/>
                      <a:r>
                        <a:rPr lang="en-DE" sz="2000" b="1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€ 2.045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223023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3CB6D35B-E559-B74B-219D-BDA97F80831E}"/>
              </a:ext>
            </a:extLst>
          </p:cNvPr>
          <p:cNvGrpSpPr/>
          <p:nvPr/>
        </p:nvGrpSpPr>
        <p:grpSpPr>
          <a:xfrm>
            <a:off x="431640" y="1501837"/>
            <a:ext cx="13937841" cy="1036320"/>
            <a:chOff x="431640" y="3931315"/>
            <a:chExt cx="13937841" cy="103632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AA0CCEE-5307-122A-D2E3-6D05A24D6CCD}"/>
                </a:ext>
              </a:extLst>
            </p:cNvPr>
            <p:cNvSpPr/>
            <p:nvPr/>
          </p:nvSpPr>
          <p:spPr>
            <a:xfrm>
              <a:off x="431640" y="3931315"/>
              <a:ext cx="13767119" cy="103632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57150"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C3FB63-F5B3-5133-F36A-034DF23A1681}"/>
                </a:ext>
              </a:extLst>
            </p:cNvPr>
            <p:cNvSpPr txBox="1"/>
            <p:nvPr/>
          </p:nvSpPr>
          <p:spPr>
            <a:xfrm>
              <a:off x="602362" y="4130635"/>
              <a:ext cx="13767119" cy="63094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500" b="1" dirty="0">
                  <a:latin typeface="Arial Rounded MT Bold" panose="020F0704030504030204" pitchFamily="34" charset="0"/>
                </a:rPr>
                <a:t>UNIT COST   =    FIXED COST/UNIT   +    VARIABLE COST/UNIT</a:t>
              </a:r>
              <a:endParaRPr lang="en-DE" sz="3500" b="1"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A640876-513A-1330-5BCC-542339CAA8AC}"/>
              </a:ext>
            </a:extLst>
          </p:cNvPr>
          <p:cNvSpPr/>
          <p:nvPr/>
        </p:nvSpPr>
        <p:spPr>
          <a:xfrm>
            <a:off x="431639" y="2756603"/>
            <a:ext cx="13767119" cy="2286000"/>
          </a:xfrm>
          <a:prstGeom prst="rect">
            <a:avLst/>
          </a:prstGeom>
          <a:solidFill>
            <a:schemeClr val="tx1">
              <a:lumMod val="95000"/>
              <a:lumOff val="5000"/>
              <a:alpha val="29000"/>
            </a:schemeClr>
          </a:solidFill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C0FE2D-57E8-FB3D-05BB-5E1B3D2F7751}"/>
              </a:ext>
            </a:extLst>
          </p:cNvPr>
          <p:cNvGrpSpPr/>
          <p:nvPr/>
        </p:nvGrpSpPr>
        <p:grpSpPr>
          <a:xfrm>
            <a:off x="899160" y="3001952"/>
            <a:ext cx="12603480" cy="2112099"/>
            <a:chOff x="899160" y="5340414"/>
            <a:chExt cx="12603480" cy="211209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9E9F33-837B-0ADE-5A9F-A6EEDFA0975C}"/>
                </a:ext>
              </a:extLst>
            </p:cNvPr>
            <p:cNvSpPr txBox="1"/>
            <p:nvPr/>
          </p:nvSpPr>
          <p:spPr>
            <a:xfrm>
              <a:off x="899160" y="5340414"/>
              <a:ext cx="1260348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 dirty="0"/>
                <a:t>Variable Cost/Unit      =         Material Cost  +  Energy Cost  +  </a:t>
              </a:r>
              <a:r>
                <a:rPr lang="en-US" sz="2500" b="1" dirty="0" err="1"/>
                <a:t>Labour</a:t>
              </a:r>
              <a:r>
                <a:rPr lang="en-US" sz="2500" b="1" dirty="0"/>
                <a:t> Cost</a:t>
              </a:r>
            </a:p>
            <a:p>
              <a:r>
                <a:rPr lang="en-US" sz="2500" b="1" dirty="0"/>
                <a:t>                                                                 Effective Production Volume </a:t>
              </a:r>
              <a:endParaRPr lang="en-DE" sz="2500" b="1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4679C6-AED3-1497-29D3-E41CAA9193BB}"/>
                </a:ext>
              </a:extLst>
            </p:cNvPr>
            <p:cNvCxnSpPr/>
            <p:nvPr/>
          </p:nvCxnSpPr>
          <p:spPr>
            <a:xfrm>
              <a:off x="4567461" y="5786690"/>
              <a:ext cx="6019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6B5A1B-B072-2DB1-0A37-B9408474B632}"/>
                </a:ext>
              </a:extLst>
            </p:cNvPr>
            <p:cNvSpPr txBox="1"/>
            <p:nvPr/>
          </p:nvSpPr>
          <p:spPr>
            <a:xfrm>
              <a:off x="899160" y="6313740"/>
              <a:ext cx="12395637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b="1" dirty="0"/>
                <a:t>Fixed Cost/Unit   =   Machine Cost  +  Auxiliary &amp; Installation Cost  +  Tool Cost + Building Cost</a:t>
              </a:r>
            </a:p>
            <a:p>
              <a:r>
                <a:rPr lang="en-US" sz="2500" b="1" dirty="0"/>
                <a:t>                                                                     Effective Production Volume </a:t>
              </a:r>
              <a:endParaRPr lang="en-DE" sz="2500" b="1" dirty="0"/>
            </a:p>
            <a:p>
              <a:endParaRPr lang="en-DE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2C77A1-2156-7780-118B-D425FCD0D68F}"/>
                </a:ext>
              </a:extLst>
            </p:cNvPr>
            <p:cNvCxnSpPr>
              <a:cxnSpLocks/>
            </p:cNvCxnSpPr>
            <p:nvPr/>
          </p:nvCxnSpPr>
          <p:spPr>
            <a:xfrm>
              <a:off x="3499340" y="6753080"/>
              <a:ext cx="97954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A9B8F17-E08A-7E30-B1A8-651589C6EDB0}"/>
              </a:ext>
            </a:extLst>
          </p:cNvPr>
          <p:cNvCxnSpPr/>
          <p:nvPr/>
        </p:nvCxnSpPr>
        <p:spPr>
          <a:xfrm>
            <a:off x="2529840" y="155335"/>
            <a:ext cx="0" cy="97948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3CC8E4-EE9B-FD2A-0126-6D2DA7169739}"/>
              </a:ext>
            </a:extLst>
          </p:cNvPr>
          <p:cNvGrpSpPr/>
          <p:nvPr/>
        </p:nvGrpSpPr>
        <p:grpSpPr>
          <a:xfrm>
            <a:off x="-7621" y="7686413"/>
            <a:ext cx="14760197" cy="543187"/>
            <a:chOff x="-7621" y="7686413"/>
            <a:chExt cx="14760197" cy="54318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C89167-824A-F06F-043E-A24803EBE6ED}"/>
                </a:ext>
              </a:extLst>
            </p:cNvPr>
            <p:cNvSpPr/>
            <p:nvPr/>
          </p:nvSpPr>
          <p:spPr>
            <a:xfrm>
              <a:off x="13798446" y="7705988"/>
              <a:ext cx="839573" cy="52361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A8A1C6D-1678-5AC1-1C42-8470923E1F73}"/>
                </a:ext>
              </a:extLst>
            </p:cNvPr>
            <p:cNvGrpSpPr/>
            <p:nvPr/>
          </p:nvGrpSpPr>
          <p:grpSpPr>
            <a:xfrm>
              <a:off x="-7621" y="7686413"/>
              <a:ext cx="14645640" cy="541938"/>
              <a:chOff x="-7621" y="7686413"/>
              <a:chExt cx="14645640" cy="541938"/>
            </a:xfrm>
          </p:grpSpPr>
          <p:pic>
            <p:nvPicPr>
              <p:cNvPr id="18" name="Graphic 17" descr="Badge Copyright with solid fill">
                <a:extLst>
                  <a:ext uri="{FF2B5EF4-FFF2-40B4-BE49-F238E27FC236}">
                    <a16:creationId xmlns:a16="http://schemas.microsoft.com/office/drawing/2014/main" id="{64F1143B-D42A-26AB-E5A3-9B2402831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297153" y="7686413"/>
                <a:ext cx="541938" cy="541938"/>
              </a:xfrm>
              <a:prstGeom prst="rect">
                <a:avLst/>
              </a:prstGeom>
            </p:spPr>
          </p:pic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1BE540B-0018-9F92-8654-2B9FEDFC4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21" y="7696200"/>
                <a:ext cx="14645640" cy="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3FFE8C1-E79E-8DA1-2FE6-C770C8829EC9}"/>
                  </a:ext>
                </a:extLst>
              </p:cNvPr>
              <p:cNvSpPr txBox="1"/>
              <p:nvPr/>
            </p:nvSpPr>
            <p:spPr>
              <a:xfrm>
                <a:off x="586116" y="7791212"/>
                <a:ext cx="8023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 Rounded MT Bold" panose="020F0704030504030204" pitchFamily="34" charset="0"/>
                  </a:rPr>
                  <a:t> TU Chemnitz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Summer Term-2024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GROUP-4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Pressure Cooker Lid</a:t>
                </a:r>
                <a:endParaRPr lang="en-DE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730A7D-9A60-61EB-0D64-6217C385F0CD}"/>
                  </a:ext>
                </a:extLst>
              </p:cNvPr>
              <p:cNvSpPr txBox="1"/>
              <p:nvPr/>
            </p:nvSpPr>
            <p:spPr>
              <a:xfrm>
                <a:off x="8900590" y="7791212"/>
                <a:ext cx="4836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Arial Rounded MT Bold" panose="020F0704030504030204" pitchFamily="34" charset="0"/>
                  </a:defRPr>
                </a:lvl1pPr>
              </a:lstStyle>
              <a:p>
                <a:r>
                  <a:rPr lang="en-US" dirty="0"/>
                  <a:t>LIFE CYCLE ENGINEERING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sz="1800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dirty="0"/>
                  <a:t>ADV MANUF</a:t>
                </a:r>
                <a:endParaRPr lang="en-DE" dirty="0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C7E46B-673D-AAB7-CA1E-39ECF36E19EA}"/>
                </a:ext>
              </a:extLst>
            </p:cNvPr>
            <p:cNvSpPr txBox="1"/>
            <p:nvPr/>
          </p:nvSpPr>
          <p:spPr>
            <a:xfrm>
              <a:off x="13913003" y="7696200"/>
              <a:ext cx="83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19</a:t>
              </a:r>
              <a:endParaRPr lang="en-DE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4D6951C-9B7D-1B38-A22C-3884F78CEDEF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28C377B-2E0C-9269-A374-0001354E5574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90B1FD7-EA6F-5C61-5F93-CA06E1356713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39" name="Picture 38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C17F8C4B-FEC9-8FCF-59E6-D13EBB185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2B430FD-6818-50AB-FB6C-E5253F94B93E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COST ANALYSIS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5733F3-3ADC-6066-38BB-82D2E1A58FEC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05904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327160A-A37A-3D23-9BF3-8911B29FEF24}"/>
              </a:ext>
            </a:extLst>
          </p:cNvPr>
          <p:cNvSpPr/>
          <p:nvPr/>
        </p:nvSpPr>
        <p:spPr>
          <a:xfrm>
            <a:off x="13798446" y="7705988"/>
            <a:ext cx="839573" cy="5236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1875D5-273A-467D-F91A-90BB46818CCA}"/>
              </a:ext>
            </a:extLst>
          </p:cNvPr>
          <p:cNvGrpSpPr/>
          <p:nvPr/>
        </p:nvGrpSpPr>
        <p:grpSpPr>
          <a:xfrm>
            <a:off x="-7621" y="7686413"/>
            <a:ext cx="14645640" cy="541938"/>
            <a:chOff x="-7621" y="7686413"/>
            <a:chExt cx="14645640" cy="541938"/>
          </a:xfrm>
        </p:grpSpPr>
        <p:pic>
          <p:nvPicPr>
            <p:cNvPr id="23" name="Graphic 22" descr="Badge Copyright with solid fill">
              <a:extLst>
                <a:ext uri="{FF2B5EF4-FFF2-40B4-BE49-F238E27FC236}">
                  <a16:creationId xmlns:a16="http://schemas.microsoft.com/office/drawing/2014/main" id="{58649963-7AD5-A0FA-55B8-3185D7779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3" y="7686413"/>
              <a:ext cx="541938" cy="541938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A7008C-58DF-953A-7A24-83290DA7EC62}"/>
                </a:ext>
              </a:extLst>
            </p:cNvPr>
            <p:cNvCxnSpPr>
              <a:cxnSpLocks/>
            </p:cNvCxnSpPr>
            <p:nvPr/>
          </p:nvCxnSpPr>
          <p:spPr>
            <a:xfrm>
              <a:off x="-7621" y="7696200"/>
              <a:ext cx="14645640" cy="0"/>
            </a:xfrm>
            <a:prstGeom prst="lin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CCD69F-3DC4-1C2C-FF9F-C7DE2DD2A30E}"/>
                </a:ext>
              </a:extLst>
            </p:cNvPr>
            <p:cNvSpPr txBox="1"/>
            <p:nvPr/>
          </p:nvSpPr>
          <p:spPr>
            <a:xfrm>
              <a:off x="586116" y="7791212"/>
              <a:ext cx="8023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0"/>
                </a:rPr>
                <a:t> TU Chemnitz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Summer Term-2024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GROUP-4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Pressure Cooker Lid</a:t>
              </a:r>
              <a:endParaRPr lang="en-DE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3E0C77-3507-156D-3CA9-35A066CFEFDB}"/>
                </a:ext>
              </a:extLst>
            </p:cNvPr>
            <p:cNvSpPr txBox="1"/>
            <p:nvPr/>
          </p:nvSpPr>
          <p:spPr>
            <a:xfrm>
              <a:off x="8900590" y="7791212"/>
              <a:ext cx="4836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Arial Rounded MT Bold" panose="020F0704030504030204" pitchFamily="34" charset="0"/>
                </a:defRPr>
              </a:lvl1pPr>
            </a:lstStyle>
            <a:p>
              <a:r>
                <a:rPr lang="en-US" dirty="0"/>
                <a:t>LIFE CYCLE ENGINEERING</a:t>
              </a:r>
              <a:r>
                <a:rPr lang="en-US" dirty="0">
                  <a:latin typeface="Arial Rounded MT Bold" panose="020F0704030504030204" pitchFamily="34" charset="0"/>
                </a:rPr>
                <a:t> </a:t>
              </a:r>
              <a:r>
                <a:rPr lang="en-US" sz="1800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</a:t>
              </a:r>
              <a:r>
                <a:rPr lang="en-US" dirty="0"/>
                <a:t>ADV MANUF</a:t>
              </a:r>
              <a:endParaRPr lang="en-DE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5E96A5D-1D52-26F1-44B5-273D941A7663}"/>
              </a:ext>
            </a:extLst>
          </p:cNvPr>
          <p:cNvSpPr txBox="1"/>
          <p:nvPr/>
        </p:nvSpPr>
        <p:spPr>
          <a:xfrm>
            <a:off x="14044284" y="7696200"/>
            <a:ext cx="453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</a:t>
            </a:r>
            <a:endParaRPr lang="en-DE" sz="28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F73140-C031-833F-4CAE-D423277BEEEF}"/>
              </a:ext>
            </a:extLst>
          </p:cNvPr>
          <p:cNvGrpSpPr/>
          <p:nvPr/>
        </p:nvGrpSpPr>
        <p:grpSpPr>
          <a:xfrm>
            <a:off x="-378869" y="-748126"/>
            <a:ext cx="15009269" cy="2820841"/>
            <a:chOff x="-407657" y="-765341"/>
            <a:chExt cx="15009269" cy="282084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367C92D-F638-7F44-9486-2DE446ACBC20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C65BE7F-4D88-FE19-607E-2A08D4A8F89D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9" name="Picture 28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CA5DF628-B41B-2E35-F94D-7269A44334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DCBDC97-0C15-8117-0644-3DFF71E1C018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CONTENTS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C7D27EA-BB46-2C02-FFD7-EF93D02C03D6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25B34EF-3010-F72E-1DC5-72F6B78B1326}"/>
              </a:ext>
            </a:extLst>
          </p:cNvPr>
          <p:cNvGrpSpPr/>
          <p:nvPr/>
        </p:nvGrpSpPr>
        <p:grpSpPr>
          <a:xfrm>
            <a:off x="-16112" y="1330948"/>
            <a:ext cx="2896340" cy="6369727"/>
            <a:chOff x="-16112" y="1330948"/>
            <a:chExt cx="2896340" cy="6369727"/>
          </a:xfrm>
          <a:solidFill>
            <a:schemeClr val="bg1">
              <a:lumMod val="50000"/>
            </a:schemeClr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2C80003-126B-CE69-0F72-BA4EA886050A}"/>
                </a:ext>
              </a:extLst>
            </p:cNvPr>
            <p:cNvGrpSpPr/>
            <p:nvPr/>
          </p:nvGrpSpPr>
          <p:grpSpPr>
            <a:xfrm>
              <a:off x="-16112" y="1330948"/>
              <a:ext cx="2896340" cy="6369727"/>
              <a:chOff x="-16112" y="1330948"/>
              <a:chExt cx="2896340" cy="6369727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1779BF5-7720-5D90-7DCD-9562AAF6DF72}"/>
                  </a:ext>
                </a:extLst>
              </p:cNvPr>
              <p:cNvSpPr/>
              <p:nvPr/>
            </p:nvSpPr>
            <p:spPr>
              <a:xfrm>
                <a:off x="-16112" y="1330948"/>
                <a:ext cx="2896340" cy="636972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ACC761-312C-FC72-C3BB-18CF5969623C}"/>
                  </a:ext>
                </a:extLst>
              </p:cNvPr>
              <p:cNvSpPr txBox="1"/>
              <p:nvPr/>
            </p:nvSpPr>
            <p:spPr>
              <a:xfrm>
                <a:off x="229143" y="2236968"/>
                <a:ext cx="2526710" cy="107721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PRODUCT PITCH</a:t>
                </a:r>
                <a:endParaRPr lang="en-DE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64E4DD-9E5E-8C63-545A-DD9B6F7B5E04}"/>
                  </a:ext>
                </a:extLst>
              </p:cNvPr>
              <p:cNvSpPr txBox="1"/>
              <p:nvPr/>
            </p:nvSpPr>
            <p:spPr>
              <a:xfrm>
                <a:off x="445654" y="5815933"/>
                <a:ext cx="2057400" cy="1569660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dirty="0">
                    <a:solidFill>
                      <a:schemeClr val="bg1"/>
                    </a:solidFill>
                  </a:rPr>
                  <a:t>01.</a:t>
                </a:r>
                <a:endParaRPr lang="en-DE" sz="96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1" name="Graphic 40" descr="Continuous Improvement with solid fill">
              <a:extLst>
                <a:ext uri="{FF2B5EF4-FFF2-40B4-BE49-F238E27FC236}">
                  <a16:creationId xmlns:a16="http://schemas.microsoft.com/office/drawing/2014/main" id="{B2BE9E23-2E0D-15BD-F9C7-096A5FFDD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1143" y="4486404"/>
              <a:ext cx="914400" cy="9144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96CAE02-D2EF-F07A-C07A-858553F6E52F}"/>
              </a:ext>
            </a:extLst>
          </p:cNvPr>
          <p:cNvGrpSpPr/>
          <p:nvPr/>
        </p:nvGrpSpPr>
        <p:grpSpPr>
          <a:xfrm>
            <a:off x="2880228" y="1321999"/>
            <a:ext cx="2971463" cy="6369727"/>
            <a:chOff x="2880228" y="1330948"/>
            <a:chExt cx="2971463" cy="6369727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9758699-6255-B984-059E-4DFEBC2D924F}"/>
                </a:ext>
              </a:extLst>
            </p:cNvPr>
            <p:cNvGrpSpPr/>
            <p:nvPr/>
          </p:nvGrpSpPr>
          <p:grpSpPr>
            <a:xfrm>
              <a:off x="2880228" y="1330948"/>
              <a:ext cx="2971463" cy="6369727"/>
              <a:chOff x="2880228" y="1330948"/>
              <a:chExt cx="2971463" cy="6369727"/>
            </a:xfrm>
            <a:grpFill/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AA1C14-A127-1EF3-2666-242FD5567B8E}"/>
                  </a:ext>
                </a:extLst>
              </p:cNvPr>
              <p:cNvSpPr/>
              <p:nvPr/>
            </p:nvSpPr>
            <p:spPr>
              <a:xfrm>
                <a:off x="2880228" y="1330948"/>
                <a:ext cx="2971463" cy="636972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2F2FAAF-D6F4-860B-28D1-9FD95B5D3082}"/>
                  </a:ext>
                </a:extLst>
              </p:cNvPr>
              <p:cNvGrpSpPr/>
              <p:nvPr/>
            </p:nvGrpSpPr>
            <p:grpSpPr>
              <a:xfrm>
                <a:off x="3147930" y="2236968"/>
                <a:ext cx="2436058" cy="5153961"/>
                <a:chOff x="3147930" y="2236968"/>
                <a:chExt cx="2436058" cy="5153961"/>
              </a:xfrm>
              <a:grpFill/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ADB66CC-A019-C3A0-8ED9-FEA1A5B63626}"/>
                    </a:ext>
                  </a:extLst>
                </p:cNvPr>
                <p:cNvSpPr txBox="1"/>
                <p:nvPr/>
              </p:nvSpPr>
              <p:spPr>
                <a:xfrm>
                  <a:off x="3147930" y="2236968"/>
                  <a:ext cx="2436058" cy="1354217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solidFill>
                        <a:schemeClr val="bg1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MARKET RESEARCH</a:t>
                  </a:r>
                  <a:endParaRPr lang="en-DE" sz="32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endParaRPr>
                </a:p>
                <a:p>
                  <a:pPr algn="ctr"/>
                  <a:endParaRPr lang="en-DE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B3F649C-FD7C-D638-FF2E-AC4D83BFABE1}"/>
                    </a:ext>
                  </a:extLst>
                </p:cNvPr>
                <p:cNvSpPr txBox="1"/>
                <p:nvPr/>
              </p:nvSpPr>
              <p:spPr>
                <a:xfrm>
                  <a:off x="3296230" y="5821269"/>
                  <a:ext cx="2057400" cy="1569660"/>
                </a:xfrm>
                <a:prstGeom prst="rect">
                  <a:avLst/>
                </a:prstGeom>
                <a:grp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9600" dirty="0">
                      <a:solidFill>
                        <a:schemeClr val="bg1">
                          <a:lumMod val="85000"/>
                        </a:schemeClr>
                      </a:solidFill>
                    </a:rPr>
                    <a:t>02.</a:t>
                  </a:r>
                  <a:endParaRPr lang="en-DE" sz="96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43" name="Graphic 42" descr="Ecommerce with solid fill">
              <a:extLst>
                <a:ext uri="{FF2B5EF4-FFF2-40B4-BE49-F238E27FC236}">
                  <a16:creationId xmlns:a16="http://schemas.microsoft.com/office/drawing/2014/main" id="{CECDB563-A98F-FE96-1FB8-CC9E17F83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33410" y="4521563"/>
              <a:ext cx="914400" cy="9144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DCBDED-9643-D139-6483-2A53B5BD649D}"/>
              </a:ext>
            </a:extLst>
          </p:cNvPr>
          <p:cNvGrpSpPr/>
          <p:nvPr/>
        </p:nvGrpSpPr>
        <p:grpSpPr>
          <a:xfrm>
            <a:off x="5860182" y="1325716"/>
            <a:ext cx="3100480" cy="6369727"/>
            <a:chOff x="5851691" y="1325716"/>
            <a:chExt cx="3100480" cy="6369727"/>
          </a:xfrm>
          <a:solidFill>
            <a:schemeClr val="tx1">
              <a:lumMod val="75000"/>
              <a:lumOff val="25000"/>
            </a:schemeClr>
          </a:solidFill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BDB5223-22F4-5234-3934-BFE4E7EC4D88}"/>
                </a:ext>
              </a:extLst>
            </p:cNvPr>
            <p:cNvGrpSpPr/>
            <p:nvPr/>
          </p:nvGrpSpPr>
          <p:grpSpPr>
            <a:xfrm>
              <a:off x="5851691" y="1325716"/>
              <a:ext cx="3100480" cy="6369727"/>
              <a:chOff x="5874455" y="1325716"/>
              <a:chExt cx="3077716" cy="6369727"/>
            </a:xfrm>
            <a:grpFill/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08E9794-4F5F-9805-D40F-CD531C2E0852}"/>
                  </a:ext>
                </a:extLst>
              </p:cNvPr>
              <p:cNvSpPr/>
              <p:nvPr/>
            </p:nvSpPr>
            <p:spPr>
              <a:xfrm>
                <a:off x="5874455" y="1325716"/>
                <a:ext cx="3077716" cy="636972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0F3B6-05CD-48E6-B0A2-FB673B448807}"/>
                  </a:ext>
                </a:extLst>
              </p:cNvPr>
              <p:cNvSpPr txBox="1"/>
              <p:nvPr/>
            </p:nvSpPr>
            <p:spPr>
              <a:xfrm>
                <a:off x="6298629" y="5813895"/>
                <a:ext cx="2057400" cy="1569660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dirty="0">
                    <a:solidFill>
                      <a:schemeClr val="bg1">
                        <a:lumMod val="75000"/>
                      </a:schemeClr>
                    </a:solidFill>
                  </a:rPr>
                  <a:t>03.</a:t>
                </a:r>
                <a:endParaRPr lang="en-DE" sz="96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47D82E-0868-C784-464A-3E40A1FC8038}"/>
                  </a:ext>
                </a:extLst>
              </p:cNvPr>
              <p:cNvSpPr txBox="1"/>
              <p:nvPr/>
            </p:nvSpPr>
            <p:spPr>
              <a:xfrm>
                <a:off x="5917654" y="2211566"/>
                <a:ext cx="2895066" cy="1077218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MACHINE CALCULATION</a:t>
                </a:r>
                <a:endParaRPr lang="en-DE" dirty="0"/>
              </a:p>
            </p:txBody>
          </p:sp>
        </p:grpSp>
        <p:pic>
          <p:nvPicPr>
            <p:cNvPr id="57" name="Graphic 56" descr="Gears with solid fill">
              <a:extLst>
                <a:ext uri="{FF2B5EF4-FFF2-40B4-BE49-F238E27FC236}">
                  <a16:creationId xmlns:a16="http://schemas.microsoft.com/office/drawing/2014/main" id="{60C32A90-D653-DE21-561E-161DBC6B1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87567" y="4521563"/>
              <a:ext cx="914400" cy="9144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8E1BFAC-41C7-C739-E6B1-0E4FC9102FA1}"/>
              </a:ext>
            </a:extLst>
          </p:cNvPr>
          <p:cNvGrpSpPr/>
          <p:nvPr/>
        </p:nvGrpSpPr>
        <p:grpSpPr>
          <a:xfrm>
            <a:off x="8929407" y="1325717"/>
            <a:ext cx="2820765" cy="6369727"/>
            <a:chOff x="8929407" y="1325717"/>
            <a:chExt cx="2820765" cy="6369727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7FC8CC4-3F0B-9B08-E2F0-E7537BB67C96}"/>
                </a:ext>
              </a:extLst>
            </p:cNvPr>
            <p:cNvGrpSpPr/>
            <p:nvPr/>
          </p:nvGrpSpPr>
          <p:grpSpPr>
            <a:xfrm>
              <a:off x="8929407" y="1325717"/>
              <a:ext cx="2820765" cy="6369727"/>
              <a:chOff x="8929407" y="1325717"/>
              <a:chExt cx="2820765" cy="6369727"/>
            </a:xfrm>
            <a:grpFill/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2FC4245-2399-A4D9-40BA-BEECBE122803}"/>
                  </a:ext>
                </a:extLst>
              </p:cNvPr>
              <p:cNvSpPr/>
              <p:nvPr/>
            </p:nvSpPr>
            <p:spPr>
              <a:xfrm>
                <a:off x="8929407" y="1325717"/>
                <a:ext cx="2820765" cy="636972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2A26AC-0D0D-9ADE-4929-A224D7455273}"/>
                  </a:ext>
                </a:extLst>
              </p:cNvPr>
              <p:cNvSpPr txBox="1"/>
              <p:nvPr/>
            </p:nvSpPr>
            <p:spPr>
              <a:xfrm>
                <a:off x="9311089" y="5811950"/>
                <a:ext cx="2057400" cy="1569660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dirty="0">
                    <a:solidFill>
                      <a:schemeClr val="bg1">
                        <a:lumMod val="50000"/>
                      </a:schemeClr>
                    </a:solidFill>
                  </a:rPr>
                  <a:t>04.</a:t>
                </a:r>
                <a:endParaRPr lang="en-DE" sz="9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2516FC-77FB-A685-ED80-F97CB4AE16A6}"/>
                  </a:ext>
                </a:extLst>
              </p:cNvPr>
              <p:cNvSpPr txBox="1"/>
              <p:nvPr/>
            </p:nvSpPr>
            <p:spPr>
              <a:xfrm>
                <a:off x="9075090" y="2211566"/>
                <a:ext cx="2529399" cy="1077218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COST ANALYSIS</a:t>
                </a:r>
                <a:endParaRPr lang="en-DE" dirty="0"/>
              </a:p>
            </p:txBody>
          </p:sp>
        </p:grpSp>
        <p:pic>
          <p:nvPicPr>
            <p:cNvPr id="59" name="Graphic 58" descr="Coins with solid fill">
              <a:extLst>
                <a:ext uri="{FF2B5EF4-FFF2-40B4-BE49-F238E27FC236}">
                  <a16:creationId xmlns:a16="http://schemas.microsoft.com/office/drawing/2014/main" id="{73F0CB70-1D1F-0404-032D-D6F3A756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858341" y="4525327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92CE215-61E6-8C80-C2D5-AFCEAF4595CC}"/>
              </a:ext>
            </a:extLst>
          </p:cNvPr>
          <p:cNvGrpSpPr/>
          <p:nvPr/>
        </p:nvGrpSpPr>
        <p:grpSpPr>
          <a:xfrm>
            <a:off x="11755785" y="1310829"/>
            <a:ext cx="2882233" cy="6369727"/>
            <a:chOff x="11755785" y="1310829"/>
            <a:chExt cx="2882233" cy="6369727"/>
          </a:xfrm>
          <a:solidFill>
            <a:schemeClr val="tx1">
              <a:lumMod val="95000"/>
              <a:lumOff val="5000"/>
            </a:schemeClr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719BEC7-4F44-333F-79F3-C37A213D37E5}"/>
                </a:ext>
              </a:extLst>
            </p:cNvPr>
            <p:cNvGrpSpPr/>
            <p:nvPr/>
          </p:nvGrpSpPr>
          <p:grpSpPr>
            <a:xfrm>
              <a:off x="11755785" y="1310829"/>
              <a:ext cx="2882233" cy="6369727"/>
              <a:chOff x="11755785" y="1310829"/>
              <a:chExt cx="2882233" cy="6369727"/>
            </a:xfrm>
            <a:grpFill/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55F497F-673C-7715-52D3-CE9D4529D06A}"/>
                  </a:ext>
                </a:extLst>
              </p:cNvPr>
              <p:cNvSpPr/>
              <p:nvPr/>
            </p:nvSpPr>
            <p:spPr>
              <a:xfrm>
                <a:off x="11755785" y="1310829"/>
                <a:ext cx="2882233" cy="636972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B7124-CC3F-7DA2-2717-E2FB5B5189C3}"/>
                  </a:ext>
                </a:extLst>
              </p:cNvPr>
              <p:cNvSpPr txBox="1"/>
              <p:nvPr/>
            </p:nvSpPr>
            <p:spPr>
              <a:xfrm>
                <a:off x="12358372" y="5811950"/>
                <a:ext cx="2057400" cy="1569660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05.</a:t>
                </a:r>
                <a:endParaRPr lang="en-DE" sz="9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3D0C90-1459-2667-F936-C8BF3A7BDA9E}"/>
                  </a:ext>
                </a:extLst>
              </p:cNvPr>
              <p:cNvSpPr txBox="1"/>
              <p:nvPr/>
            </p:nvSpPr>
            <p:spPr>
              <a:xfrm>
                <a:off x="11929494" y="2238414"/>
                <a:ext cx="2534813" cy="1077218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SENSITIVITY ANALYSIS</a:t>
                </a:r>
                <a:endParaRPr lang="en-DE" dirty="0"/>
              </a:p>
            </p:txBody>
          </p:sp>
        </p:grpSp>
        <p:pic>
          <p:nvPicPr>
            <p:cNvPr id="61" name="Graphic 60" descr="Supply And Demand outline">
              <a:extLst>
                <a:ext uri="{FF2B5EF4-FFF2-40B4-BE49-F238E27FC236}">
                  <a16:creationId xmlns:a16="http://schemas.microsoft.com/office/drawing/2014/main" id="{907C12F2-3C7D-F0C7-CB44-F13C0C066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790843" y="45253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3367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36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36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36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36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36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36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3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3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3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3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1F5BC10-AE4C-3F18-81C2-772C4E8265F0}"/>
              </a:ext>
            </a:extLst>
          </p:cNvPr>
          <p:cNvSpPr/>
          <p:nvPr/>
        </p:nvSpPr>
        <p:spPr>
          <a:xfrm>
            <a:off x="3196492" y="6293498"/>
            <a:ext cx="6619553" cy="86076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38100">
            <a:prstDash val="lg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1124-8359-C121-9B1B-FFF61C53B33A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4AD525-1C1E-2ED5-6222-85A168121264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96D8C72-5460-9C90-A3B2-8D9007BFA866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4" name="Picture 3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CAB11260-4085-A861-FC21-565B9DEDA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A1527B-B5F0-8560-6DBB-228C5501FD2D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VARIATION OF TOTAL COSTS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045B30-B340-7C7B-CDB7-9CE7B64FBA4F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5EAB13B2-7BE5-8870-5E58-366DC73718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7970843"/>
              </p:ext>
            </p:extLst>
          </p:nvPr>
        </p:nvGraphicFramePr>
        <p:xfrm>
          <a:off x="715428" y="1936101"/>
          <a:ext cx="5030001" cy="3989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B2D6ED3F-446A-8511-B573-A9288539E1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1567849"/>
              </p:ext>
            </p:extLst>
          </p:nvPr>
        </p:nvGraphicFramePr>
        <p:xfrm>
          <a:off x="6626627" y="1846772"/>
          <a:ext cx="5030001" cy="4167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7FBA9CD-0E58-F721-C236-A9E392460C17}"/>
              </a:ext>
            </a:extLst>
          </p:cNvPr>
          <p:cNvSpPr txBox="1"/>
          <p:nvPr/>
        </p:nvSpPr>
        <p:spPr>
          <a:xfrm>
            <a:off x="3316850" y="6372000"/>
            <a:ext cx="6619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Aluminum has higher total costs compared to steel at all production volumes, primarily due to higher variable costs.</a:t>
            </a:r>
            <a:endParaRPr lang="en-DE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DBFCEE-D3B0-1787-28E0-0DF43A75A345}"/>
              </a:ext>
            </a:extLst>
          </p:cNvPr>
          <p:cNvGrpSpPr/>
          <p:nvPr/>
        </p:nvGrpSpPr>
        <p:grpSpPr>
          <a:xfrm>
            <a:off x="-7621" y="7686413"/>
            <a:ext cx="14760197" cy="543187"/>
            <a:chOff x="-7621" y="7686413"/>
            <a:chExt cx="14760197" cy="54318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88BBBD6-6A66-224C-43B9-1FA74CA433BD}"/>
                </a:ext>
              </a:extLst>
            </p:cNvPr>
            <p:cNvSpPr/>
            <p:nvPr/>
          </p:nvSpPr>
          <p:spPr>
            <a:xfrm>
              <a:off x="13798446" y="7705988"/>
              <a:ext cx="839573" cy="52361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6A96E30-E761-0A03-863D-5F70A8F35A90}"/>
                </a:ext>
              </a:extLst>
            </p:cNvPr>
            <p:cNvGrpSpPr/>
            <p:nvPr/>
          </p:nvGrpSpPr>
          <p:grpSpPr>
            <a:xfrm>
              <a:off x="-7621" y="7686413"/>
              <a:ext cx="14645640" cy="541938"/>
              <a:chOff x="-7621" y="7686413"/>
              <a:chExt cx="14645640" cy="541938"/>
            </a:xfrm>
          </p:grpSpPr>
          <p:pic>
            <p:nvPicPr>
              <p:cNvPr id="27" name="Graphic 26" descr="Badge Copyright with solid fill">
                <a:extLst>
                  <a:ext uri="{FF2B5EF4-FFF2-40B4-BE49-F238E27FC236}">
                    <a16:creationId xmlns:a16="http://schemas.microsoft.com/office/drawing/2014/main" id="{CAB06355-2368-0AA9-87CE-4B6A62D3DB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297153" y="7686413"/>
                <a:ext cx="541938" cy="541938"/>
              </a:xfrm>
              <a:prstGeom prst="rect">
                <a:avLst/>
              </a:prstGeom>
            </p:spPr>
          </p:pic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175FD8D-3087-2A97-A88E-950F89C1D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21" y="7696200"/>
                <a:ext cx="14645640" cy="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CE858B3-09EE-354B-826C-99C26CC90759}"/>
                  </a:ext>
                </a:extLst>
              </p:cNvPr>
              <p:cNvSpPr txBox="1"/>
              <p:nvPr/>
            </p:nvSpPr>
            <p:spPr>
              <a:xfrm>
                <a:off x="586116" y="7791212"/>
                <a:ext cx="8023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 Rounded MT Bold" panose="020F0704030504030204" pitchFamily="34" charset="0"/>
                  </a:rPr>
                  <a:t> TU Chemnitz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Summer Term-2024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GROUP-4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Pressure Cooker Lid</a:t>
                </a:r>
                <a:endParaRPr lang="en-DE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4B1961-96E8-832D-0B69-387275EFBA2B}"/>
                  </a:ext>
                </a:extLst>
              </p:cNvPr>
              <p:cNvSpPr txBox="1"/>
              <p:nvPr/>
            </p:nvSpPr>
            <p:spPr>
              <a:xfrm>
                <a:off x="8900590" y="7791212"/>
                <a:ext cx="4836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Arial Rounded MT Bold" panose="020F0704030504030204" pitchFamily="34" charset="0"/>
                  </a:defRPr>
                </a:lvl1pPr>
              </a:lstStyle>
              <a:p>
                <a:r>
                  <a:rPr lang="en-US" dirty="0"/>
                  <a:t>LIFE CYCLE ENGINEERING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sz="1800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dirty="0"/>
                  <a:t>ADV MANUF</a:t>
                </a:r>
                <a:endParaRPr lang="en-DE" dirty="0"/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202D8E-D14B-5F7B-9D25-D61744DEB999}"/>
                </a:ext>
              </a:extLst>
            </p:cNvPr>
            <p:cNvSpPr txBox="1"/>
            <p:nvPr/>
          </p:nvSpPr>
          <p:spPr>
            <a:xfrm>
              <a:off x="13913003" y="7696200"/>
              <a:ext cx="83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20</a:t>
              </a:r>
              <a:endParaRPr lang="en-DE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870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1124-8359-C121-9B1B-FFF61C53B33A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4AD525-1C1E-2ED5-6222-85A168121264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96D8C72-5460-9C90-A3B2-8D9007BFA866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4" name="Picture 3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CAB11260-4085-A861-FC21-565B9DEDA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A1527B-B5F0-8560-6DBB-228C5501FD2D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SENSITIVITY ANALYSIS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045B30-B340-7C7B-CDB7-9CE7B64FBA4F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1204645-DD23-6FAC-4706-236C82F3B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820949"/>
              </p:ext>
            </p:extLst>
          </p:nvPr>
        </p:nvGraphicFramePr>
        <p:xfrm>
          <a:off x="299010" y="1324897"/>
          <a:ext cx="3716144" cy="6296172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731464">
                  <a:extLst>
                    <a:ext uri="{9D8B030D-6E8A-4147-A177-3AD203B41FA5}">
                      <a16:colId xmlns:a16="http://schemas.microsoft.com/office/drawing/2014/main" val="1505001509"/>
                    </a:ext>
                  </a:extLst>
                </a:gridCol>
                <a:gridCol w="963218">
                  <a:extLst>
                    <a:ext uri="{9D8B030D-6E8A-4147-A177-3AD203B41FA5}">
                      <a16:colId xmlns:a16="http://schemas.microsoft.com/office/drawing/2014/main" val="126801242"/>
                    </a:ext>
                  </a:extLst>
                </a:gridCol>
                <a:gridCol w="502170">
                  <a:extLst>
                    <a:ext uri="{9D8B030D-6E8A-4147-A177-3AD203B41FA5}">
                      <a16:colId xmlns:a16="http://schemas.microsoft.com/office/drawing/2014/main" val="4193458286"/>
                    </a:ext>
                  </a:extLst>
                </a:gridCol>
                <a:gridCol w="734518">
                  <a:extLst>
                    <a:ext uri="{9D8B030D-6E8A-4147-A177-3AD203B41FA5}">
                      <a16:colId xmlns:a16="http://schemas.microsoft.com/office/drawing/2014/main" val="1617673378"/>
                    </a:ext>
                  </a:extLst>
                </a:gridCol>
                <a:gridCol w="784774">
                  <a:extLst>
                    <a:ext uri="{9D8B030D-6E8A-4147-A177-3AD203B41FA5}">
                      <a16:colId xmlns:a16="http://schemas.microsoft.com/office/drawing/2014/main" val="1539727314"/>
                    </a:ext>
                  </a:extLst>
                </a:gridCol>
              </a:tblGrid>
              <a:tr h="353244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IN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Volume(millions)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IN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Variable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IN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Fixed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IN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No. of Stamping Machine(s)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950649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0.72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1.34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299792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0.36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093941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0.39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1.02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58379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0.29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714126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632343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789217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952328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0.20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045368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432350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312119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631542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862969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7959585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639682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0.20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68152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768740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0.20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793599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65275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866319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748593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0.86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535685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0.20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276093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0.19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255793"/>
                  </a:ext>
                </a:extLst>
              </a:tr>
              <a:tr h="238909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0.62 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3782" marR="3782" marT="3782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243008"/>
                  </a:ext>
                </a:extLst>
              </a:tr>
            </a:tbl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22C14A0F-42AA-3099-37EA-F4228A2AF5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9341824"/>
              </p:ext>
            </p:extLst>
          </p:nvPr>
        </p:nvGraphicFramePr>
        <p:xfrm>
          <a:off x="4296032" y="2809589"/>
          <a:ext cx="4526654" cy="3379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3B31C2D-4ECF-4908-A9CB-517C870021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4792188"/>
              </p:ext>
            </p:extLst>
          </p:nvPr>
        </p:nvGraphicFramePr>
        <p:xfrm>
          <a:off x="10039475" y="2839028"/>
          <a:ext cx="4526654" cy="3374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Arrow: Notched Right 19">
            <a:extLst>
              <a:ext uri="{FF2B5EF4-FFF2-40B4-BE49-F238E27FC236}">
                <a16:creationId xmlns:a16="http://schemas.microsoft.com/office/drawing/2014/main" id="{0B39A5A3-75E5-5D26-D45A-C7596CF47C3B}"/>
              </a:ext>
            </a:extLst>
          </p:cNvPr>
          <p:cNvSpPr/>
          <p:nvPr/>
        </p:nvSpPr>
        <p:spPr>
          <a:xfrm>
            <a:off x="8859918" y="3717560"/>
            <a:ext cx="1142325" cy="1716374"/>
          </a:xfrm>
          <a:prstGeom prst="notchedRightArrow">
            <a:avLst>
              <a:gd name="adj1" fmla="val 50000"/>
              <a:gd name="adj2" fmla="val 50702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100 Data points</a:t>
            </a:r>
            <a:endParaRPr lang="en-DE" sz="1100" b="1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280AA1-268D-A0D1-3D9B-1AC7AAAEBFC8}"/>
              </a:ext>
            </a:extLst>
          </p:cNvPr>
          <p:cNvGrpSpPr/>
          <p:nvPr/>
        </p:nvGrpSpPr>
        <p:grpSpPr>
          <a:xfrm>
            <a:off x="-7621" y="7686413"/>
            <a:ext cx="14760197" cy="543187"/>
            <a:chOff x="-7621" y="7686413"/>
            <a:chExt cx="14760197" cy="5431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13FE1E-D0DA-5ECD-77DA-ED9528606B77}"/>
                </a:ext>
              </a:extLst>
            </p:cNvPr>
            <p:cNvSpPr/>
            <p:nvPr/>
          </p:nvSpPr>
          <p:spPr>
            <a:xfrm>
              <a:off x="13798446" y="7705988"/>
              <a:ext cx="839573" cy="52361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A079286-C24F-1773-79B3-8EF621EFCF56}"/>
                </a:ext>
              </a:extLst>
            </p:cNvPr>
            <p:cNvGrpSpPr/>
            <p:nvPr/>
          </p:nvGrpSpPr>
          <p:grpSpPr>
            <a:xfrm>
              <a:off x="-7621" y="7686413"/>
              <a:ext cx="14645640" cy="541938"/>
              <a:chOff x="-7621" y="7686413"/>
              <a:chExt cx="14645640" cy="541938"/>
            </a:xfrm>
          </p:grpSpPr>
          <p:pic>
            <p:nvPicPr>
              <p:cNvPr id="22" name="Graphic 21" descr="Badge Copyright with solid fill">
                <a:extLst>
                  <a:ext uri="{FF2B5EF4-FFF2-40B4-BE49-F238E27FC236}">
                    <a16:creationId xmlns:a16="http://schemas.microsoft.com/office/drawing/2014/main" id="{63735988-A668-D19E-AFF0-D5B07E972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297153" y="7686413"/>
                <a:ext cx="541938" cy="541938"/>
              </a:xfrm>
              <a:prstGeom prst="rect">
                <a:avLst/>
              </a:prstGeom>
            </p:spPr>
          </p:pic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3B03E20-A3A2-6043-3D68-43191CDD6D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21" y="7696200"/>
                <a:ext cx="14645640" cy="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C95EAD-5A06-A5BA-D301-6DB50BF35871}"/>
                  </a:ext>
                </a:extLst>
              </p:cNvPr>
              <p:cNvSpPr txBox="1"/>
              <p:nvPr/>
            </p:nvSpPr>
            <p:spPr>
              <a:xfrm>
                <a:off x="586116" y="7791212"/>
                <a:ext cx="8023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 Rounded MT Bold" panose="020F0704030504030204" pitchFamily="34" charset="0"/>
                  </a:rPr>
                  <a:t> TU Chemnitz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Summer Term-2024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GROUP-4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Pressure Cooker Lid</a:t>
                </a:r>
                <a:endParaRPr lang="en-DE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07542F3-7229-9A92-7281-CB06130782BB}"/>
                  </a:ext>
                </a:extLst>
              </p:cNvPr>
              <p:cNvSpPr txBox="1"/>
              <p:nvPr/>
            </p:nvSpPr>
            <p:spPr>
              <a:xfrm>
                <a:off x="8900590" y="7791212"/>
                <a:ext cx="4836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Arial Rounded MT Bold" panose="020F0704030504030204" pitchFamily="34" charset="0"/>
                  </a:defRPr>
                </a:lvl1pPr>
              </a:lstStyle>
              <a:p>
                <a:r>
                  <a:rPr lang="en-US" dirty="0"/>
                  <a:t>LIFE CYCLE ENGINEERING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sz="1800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dirty="0"/>
                  <a:t>ADV MANUF</a:t>
                </a:r>
                <a:endParaRPr lang="en-DE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348F1FB-98C3-B5DB-6F8C-7743D3E2DBFB}"/>
                </a:ext>
              </a:extLst>
            </p:cNvPr>
            <p:cNvSpPr txBox="1"/>
            <p:nvPr/>
          </p:nvSpPr>
          <p:spPr>
            <a:xfrm>
              <a:off x="13913003" y="7696200"/>
              <a:ext cx="83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21</a:t>
              </a:r>
              <a:endParaRPr lang="en-DE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11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ADD42822-10E9-4267-8B3A-D18B56066C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0637830"/>
              </p:ext>
            </p:extLst>
          </p:nvPr>
        </p:nvGraphicFramePr>
        <p:xfrm>
          <a:off x="10039475" y="2780486"/>
          <a:ext cx="4526654" cy="3374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99CAC54-6E2E-F917-DBD2-AB20D36013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4281214"/>
              </p:ext>
            </p:extLst>
          </p:nvPr>
        </p:nvGraphicFramePr>
        <p:xfrm>
          <a:off x="4296032" y="2803768"/>
          <a:ext cx="4526654" cy="3374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99CAC54-6E2E-F917-DBD2-AB20D36013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0418197"/>
              </p:ext>
            </p:extLst>
          </p:nvPr>
        </p:nvGraphicFramePr>
        <p:xfrm>
          <a:off x="4296032" y="2810032"/>
          <a:ext cx="4526654" cy="3389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1124-8359-C121-9B1B-FFF61C53B33A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4AD525-1C1E-2ED5-6222-85A168121264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96D8C72-5460-9C90-A3B2-8D9007BFA866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4" name="Picture 3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CAB11260-4085-A861-FC21-565B9DEDA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A1527B-B5F0-8560-6DBB-228C5501FD2D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SENSITIVITY ANALYSIS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045B30-B340-7C7B-CDB7-9CE7B64FBA4F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Arrow: Notched Right 19">
            <a:extLst>
              <a:ext uri="{FF2B5EF4-FFF2-40B4-BE49-F238E27FC236}">
                <a16:creationId xmlns:a16="http://schemas.microsoft.com/office/drawing/2014/main" id="{0B39A5A3-75E5-5D26-D45A-C7596CF47C3B}"/>
              </a:ext>
            </a:extLst>
          </p:cNvPr>
          <p:cNvSpPr/>
          <p:nvPr/>
        </p:nvSpPr>
        <p:spPr>
          <a:xfrm>
            <a:off x="8859918" y="3717560"/>
            <a:ext cx="1142325" cy="1716374"/>
          </a:xfrm>
          <a:prstGeom prst="notchedRightArrow">
            <a:avLst>
              <a:gd name="adj1" fmla="val 50000"/>
              <a:gd name="adj2" fmla="val 50702"/>
            </a:avLst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100 Data points</a:t>
            </a:r>
            <a:endParaRPr lang="en-DE" sz="1100" b="1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0ECE5AA-B5C0-A6A2-F943-2111B0808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060189"/>
              </p:ext>
            </p:extLst>
          </p:nvPr>
        </p:nvGraphicFramePr>
        <p:xfrm>
          <a:off x="256811" y="1324897"/>
          <a:ext cx="3869563" cy="6276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3395">
                  <a:extLst>
                    <a:ext uri="{9D8B030D-6E8A-4147-A177-3AD203B41FA5}">
                      <a16:colId xmlns:a16="http://schemas.microsoft.com/office/drawing/2014/main" val="654592164"/>
                    </a:ext>
                  </a:extLst>
                </a:gridCol>
                <a:gridCol w="918960">
                  <a:extLst>
                    <a:ext uri="{9D8B030D-6E8A-4147-A177-3AD203B41FA5}">
                      <a16:colId xmlns:a16="http://schemas.microsoft.com/office/drawing/2014/main" val="4035033559"/>
                    </a:ext>
                  </a:extLst>
                </a:gridCol>
                <a:gridCol w="507848">
                  <a:extLst>
                    <a:ext uri="{9D8B030D-6E8A-4147-A177-3AD203B41FA5}">
                      <a16:colId xmlns:a16="http://schemas.microsoft.com/office/drawing/2014/main" val="1571303405"/>
                    </a:ext>
                  </a:extLst>
                </a:gridCol>
                <a:gridCol w="593058">
                  <a:extLst>
                    <a:ext uri="{9D8B030D-6E8A-4147-A177-3AD203B41FA5}">
                      <a16:colId xmlns:a16="http://schemas.microsoft.com/office/drawing/2014/main" val="3263164213"/>
                    </a:ext>
                  </a:extLst>
                </a:gridCol>
                <a:gridCol w="1096302">
                  <a:extLst>
                    <a:ext uri="{9D8B030D-6E8A-4147-A177-3AD203B41FA5}">
                      <a16:colId xmlns:a16="http://schemas.microsoft.com/office/drawing/2014/main" val="1847768154"/>
                    </a:ext>
                  </a:extLst>
                </a:gridCol>
              </a:tblGrid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IN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Volume(millions)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IN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Variable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IN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Fixed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IN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US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No. of Stamping Machine(s)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050433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0.72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2.42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488866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0.36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2.06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300934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0.39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2.10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025558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0.29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2.00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490054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0.32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2.04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893713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0.27 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1.99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12691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0.30 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2.02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664892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0.26 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1.99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745467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0.28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2.02 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619105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0.25 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1.99 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916997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0.27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2.02 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753627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0.25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2.00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015512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0.23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1.98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720665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0.24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2.01 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5252693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0.23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1.99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35182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0.24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2.01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175976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0.23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2.00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101841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0.24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2.02 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030917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0.23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2.01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780751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0.24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2.03 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310830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105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0.23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2.03 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426907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0.24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2.05 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95967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0.23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2.04 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839172"/>
                  </a:ext>
                </a:extLst>
              </a:tr>
              <a:tr h="251052"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</a:p>
                  </a:txBody>
                  <a:tcPr marL="3635" marR="3635" marT="3635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                        1.70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0.24 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€             2.06 </a:t>
                      </a:r>
                      <a:endParaRPr lang="en-DE" sz="8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DE" sz="8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3635" marR="3635" marT="363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38218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5B17AF04-887C-601A-BFB7-1B8C2947EA78}"/>
              </a:ext>
            </a:extLst>
          </p:cNvPr>
          <p:cNvGrpSpPr/>
          <p:nvPr/>
        </p:nvGrpSpPr>
        <p:grpSpPr>
          <a:xfrm>
            <a:off x="-7621" y="7686413"/>
            <a:ext cx="14760197" cy="543187"/>
            <a:chOff x="-7621" y="7686413"/>
            <a:chExt cx="14760197" cy="5431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F51EAE-19B6-A8F6-B7D3-C4837F77F453}"/>
                </a:ext>
              </a:extLst>
            </p:cNvPr>
            <p:cNvSpPr/>
            <p:nvPr/>
          </p:nvSpPr>
          <p:spPr>
            <a:xfrm>
              <a:off x="13798446" y="7705988"/>
              <a:ext cx="839573" cy="52361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E42DE8F-B1EF-8568-0642-C8DF2A747DD0}"/>
                </a:ext>
              </a:extLst>
            </p:cNvPr>
            <p:cNvGrpSpPr/>
            <p:nvPr/>
          </p:nvGrpSpPr>
          <p:grpSpPr>
            <a:xfrm>
              <a:off x="-7621" y="7686413"/>
              <a:ext cx="14645640" cy="541938"/>
              <a:chOff x="-7621" y="7686413"/>
              <a:chExt cx="14645640" cy="541938"/>
            </a:xfrm>
          </p:grpSpPr>
          <p:pic>
            <p:nvPicPr>
              <p:cNvPr id="25" name="Graphic 24" descr="Badge Copyright with solid fill">
                <a:extLst>
                  <a:ext uri="{FF2B5EF4-FFF2-40B4-BE49-F238E27FC236}">
                    <a16:creationId xmlns:a16="http://schemas.microsoft.com/office/drawing/2014/main" id="{E4396E84-3AC0-5D7B-F08B-F201EBA797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297153" y="7686413"/>
                <a:ext cx="541938" cy="541938"/>
              </a:xfrm>
              <a:prstGeom prst="rect">
                <a:avLst/>
              </a:prstGeom>
            </p:spPr>
          </p:pic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2D5B9DE-18CD-A0CB-BFDB-75043BFDE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21" y="7696200"/>
                <a:ext cx="14645640" cy="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016F8B4-37F9-35FE-A287-1258A1C7C34D}"/>
                  </a:ext>
                </a:extLst>
              </p:cNvPr>
              <p:cNvSpPr txBox="1"/>
              <p:nvPr/>
            </p:nvSpPr>
            <p:spPr>
              <a:xfrm>
                <a:off x="586116" y="7791212"/>
                <a:ext cx="8023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 Rounded MT Bold" panose="020F0704030504030204" pitchFamily="34" charset="0"/>
                  </a:rPr>
                  <a:t> TU Chemnitz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Summer Term-2024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GROUP-4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Pressure Cooker Lid</a:t>
                </a:r>
                <a:endParaRPr lang="en-DE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D59A8E-797F-3CEC-0958-2AE81D275D26}"/>
                  </a:ext>
                </a:extLst>
              </p:cNvPr>
              <p:cNvSpPr txBox="1"/>
              <p:nvPr/>
            </p:nvSpPr>
            <p:spPr>
              <a:xfrm>
                <a:off x="8900590" y="7791212"/>
                <a:ext cx="4836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Arial Rounded MT Bold" panose="020F0704030504030204" pitchFamily="34" charset="0"/>
                  </a:defRPr>
                </a:lvl1pPr>
              </a:lstStyle>
              <a:p>
                <a:r>
                  <a:rPr lang="en-US" dirty="0"/>
                  <a:t>LIFE CYCLE ENGINEERING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sz="1800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dirty="0"/>
                  <a:t>ADV MANUF</a:t>
                </a:r>
                <a:endParaRPr lang="en-DE" dirty="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6489E7-8678-4906-A12F-EEBB30523B37}"/>
                </a:ext>
              </a:extLst>
            </p:cNvPr>
            <p:cNvSpPr txBox="1"/>
            <p:nvPr/>
          </p:nvSpPr>
          <p:spPr>
            <a:xfrm>
              <a:off x="13913003" y="7696200"/>
              <a:ext cx="83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22</a:t>
              </a:r>
              <a:endParaRPr lang="en-DE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9455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1124-8359-C121-9B1B-FFF61C53B33A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4AD525-1C1E-2ED5-6222-85A168121264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96D8C72-5460-9C90-A3B2-8D9007BFA866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4" name="Picture 3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CAB11260-4085-A861-FC21-565B9DEDA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A1527B-B5F0-8560-6DBB-228C5501FD2D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LIFE CYCLE IMPACT ANALYSIS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045B30-B340-7C7B-CDB7-9CE7B64FBA4F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D409E6E-76D3-0811-F6C3-4C7496924E91}"/>
              </a:ext>
            </a:extLst>
          </p:cNvPr>
          <p:cNvSpPr txBox="1"/>
          <p:nvPr/>
        </p:nvSpPr>
        <p:spPr>
          <a:xfrm>
            <a:off x="488342" y="1473836"/>
            <a:ext cx="13729890" cy="46166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Life Cycle Assessment (Steel) </a:t>
            </a:r>
            <a:endParaRPr lang="en-DE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D40FA41-EE58-DFD7-78B5-0FAFDAEE00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0213235"/>
                  </p:ext>
                </p:extLst>
              </p:nvPr>
            </p:nvGraphicFramePr>
            <p:xfrm>
              <a:off x="1319134" y="2156497"/>
              <a:ext cx="11992131" cy="129576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86445">
                      <a:extLst>
                        <a:ext uri="{9D8B030D-6E8A-4147-A177-3AD203B41FA5}">
                          <a16:colId xmlns:a16="http://schemas.microsoft.com/office/drawing/2014/main" val="2999005868"/>
                        </a:ext>
                      </a:extLst>
                    </a:gridCol>
                    <a:gridCol w="1386445">
                      <a:extLst>
                        <a:ext uri="{9D8B030D-6E8A-4147-A177-3AD203B41FA5}">
                          <a16:colId xmlns:a16="http://schemas.microsoft.com/office/drawing/2014/main" val="3434993195"/>
                        </a:ext>
                      </a:extLst>
                    </a:gridCol>
                    <a:gridCol w="1386445">
                      <a:extLst>
                        <a:ext uri="{9D8B030D-6E8A-4147-A177-3AD203B41FA5}">
                          <a16:colId xmlns:a16="http://schemas.microsoft.com/office/drawing/2014/main" val="342617165"/>
                        </a:ext>
                      </a:extLst>
                    </a:gridCol>
                    <a:gridCol w="1386445">
                      <a:extLst>
                        <a:ext uri="{9D8B030D-6E8A-4147-A177-3AD203B41FA5}">
                          <a16:colId xmlns:a16="http://schemas.microsoft.com/office/drawing/2014/main" val="317118403"/>
                        </a:ext>
                      </a:extLst>
                    </a:gridCol>
                    <a:gridCol w="2643679">
                      <a:extLst>
                        <a:ext uri="{9D8B030D-6E8A-4147-A177-3AD203B41FA5}">
                          <a16:colId xmlns:a16="http://schemas.microsoft.com/office/drawing/2014/main" val="1865293669"/>
                        </a:ext>
                      </a:extLst>
                    </a:gridCol>
                    <a:gridCol w="1029782">
                      <a:extLst>
                        <a:ext uri="{9D8B030D-6E8A-4147-A177-3AD203B41FA5}">
                          <a16:colId xmlns:a16="http://schemas.microsoft.com/office/drawing/2014/main" val="4112824543"/>
                        </a:ext>
                      </a:extLst>
                    </a:gridCol>
                    <a:gridCol w="1386445">
                      <a:extLst>
                        <a:ext uri="{9D8B030D-6E8A-4147-A177-3AD203B41FA5}">
                          <a16:colId xmlns:a16="http://schemas.microsoft.com/office/drawing/2014/main" val="730730644"/>
                        </a:ext>
                      </a:extLst>
                    </a:gridCol>
                    <a:gridCol w="1386445">
                      <a:extLst>
                        <a:ext uri="{9D8B030D-6E8A-4147-A177-3AD203B41FA5}">
                          <a16:colId xmlns:a16="http://schemas.microsoft.com/office/drawing/2014/main" val="3694695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Material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Unit Cost (EUR/Kg)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Scrap Cost (EUR/Kg)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EI'99 Material Prod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EI'99 EOL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l-GR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σ</a:t>
                          </a:r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l-GR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σ</a:t>
                          </a:r>
                          <a:r>
                            <a:rPr lang="en-IN" sz="18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yeild</a:t>
                          </a:r>
                          <a:endParaRPr lang="en-IN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Density</a:t>
                          </a:r>
                        </a:p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[kg/m3]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4266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IN" sz="1800" b="1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2.52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-1.44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Recycle * -570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10^-3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290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170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2712</a:t>
                          </a:r>
                          <a:endParaRPr lang="en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2568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IN" sz="1800" b="1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Steel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0.72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-0.17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0.55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Recycle * -96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10^-3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700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350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900</a:t>
                          </a:r>
                          <a:endParaRPr lang="en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935752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D40FA41-EE58-DFD7-78B5-0FAFDAEE00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40213235"/>
                  </p:ext>
                </p:extLst>
              </p:nvPr>
            </p:nvGraphicFramePr>
            <p:xfrm>
              <a:off x="1319134" y="2156497"/>
              <a:ext cx="11992131" cy="129576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86445">
                      <a:extLst>
                        <a:ext uri="{9D8B030D-6E8A-4147-A177-3AD203B41FA5}">
                          <a16:colId xmlns:a16="http://schemas.microsoft.com/office/drawing/2014/main" val="2999005868"/>
                        </a:ext>
                      </a:extLst>
                    </a:gridCol>
                    <a:gridCol w="1386445">
                      <a:extLst>
                        <a:ext uri="{9D8B030D-6E8A-4147-A177-3AD203B41FA5}">
                          <a16:colId xmlns:a16="http://schemas.microsoft.com/office/drawing/2014/main" val="3434993195"/>
                        </a:ext>
                      </a:extLst>
                    </a:gridCol>
                    <a:gridCol w="1386445">
                      <a:extLst>
                        <a:ext uri="{9D8B030D-6E8A-4147-A177-3AD203B41FA5}">
                          <a16:colId xmlns:a16="http://schemas.microsoft.com/office/drawing/2014/main" val="342617165"/>
                        </a:ext>
                      </a:extLst>
                    </a:gridCol>
                    <a:gridCol w="1386445">
                      <a:extLst>
                        <a:ext uri="{9D8B030D-6E8A-4147-A177-3AD203B41FA5}">
                          <a16:colId xmlns:a16="http://schemas.microsoft.com/office/drawing/2014/main" val="317118403"/>
                        </a:ext>
                      </a:extLst>
                    </a:gridCol>
                    <a:gridCol w="2643679">
                      <a:extLst>
                        <a:ext uri="{9D8B030D-6E8A-4147-A177-3AD203B41FA5}">
                          <a16:colId xmlns:a16="http://schemas.microsoft.com/office/drawing/2014/main" val="1865293669"/>
                        </a:ext>
                      </a:extLst>
                    </a:gridCol>
                    <a:gridCol w="1029782">
                      <a:extLst>
                        <a:ext uri="{9D8B030D-6E8A-4147-A177-3AD203B41FA5}">
                          <a16:colId xmlns:a16="http://schemas.microsoft.com/office/drawing/2014/main" val="4112824543"/>
                        </a:ext>
                      </a:extLst>
                    </a:gridCol>
                    <a:gridCol w="1386445">
                      <a:extLst>
                        <a:ext uri="{9D8B030D-6E8A-4147-A177-3AD203B41FA5}">
                          <a16:colId xmlns:a16="http://schemas.microsoft.com/office/drawing/2014/main" val="730730644"/>
                        </a:ext>
                      </a:extLst>
                    </a:gridCol>
                    <a:gridCol w="1386445">
                      <a:extLst>
                        <a:ext uri="{9D8B030D-6E8A-4147-A177-3AD203B41FA5}">
                          <a16:colId xmlns:a16="http://schemas.microsoft.com/office/drawing/2014/main" val="369469552"/>
                        </a:ext>
                      </a:extLst>
                    </a:gridCol>
                  </a:tblGrid>
                  <a:tr h="554083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Material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Unit Cost (EUR/Kg)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Scrap Cost (EUR/Kg)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EI'99 Material Prod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EI'99 EOL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l-GR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σ</a:t>
                          </a:r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l-GR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σ</a:t>
                          </a:r>
                          <a:r>
                            <a:rPr lang="en-IN" sz="18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yeild</a:t>
                          </a:r>
                          <a:endParaRPr lang="en-IN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Density</a:t>
                          </a:r>
                        </a:p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[kg/m3]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4266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IN" sz="1800" b="1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2.52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-1.44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9908" t="-167213" r="-144240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290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170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2712</a:t>
                          </a:r>
                          <a:endParaRPr lang="en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2568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IN" sz="1800" b="1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Steel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0.72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-0.17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0.55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9908" t="-267213" r="-144240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700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350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900</a:t>
                          </a:r>
                          <a:endParaRPr lang="en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9357521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B054224-CA7D-DF49-55F3-8FA28A3AC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808359"/>
              </p:ext>
            </p:extLst>
          </p:nvPr>
        </p:nvGraphicFramePr>
        <p:xfrm>
          <a:off x="1311119" y="4112456"/>
          <a:ext cx="5232399" cy="15187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879">
                  <a:extLst>
                    <a:ext uri="{9D8B030D-6E8A-4147-A177-3AD203B41FA5}">
                      <a16:colId xmlns:a16="http://schemas.microsoft.com/office/drawing/2014/main" val="1536559648"/>
                    </a:ext>
                  </a:extLst>
                </a:gridCol>
                <a:gridCol w="670885">
                  <a:extLst>
                    <a:ext uri="{9D8B030D-6E8A-4147-A177-3AD203B41FA5}">
                      <a16:colId xmlns:a16="http://schemas.microsoft.com/office/drawing/2014/main" val="3751916851"/>
                    </a:ext>
                  </a:extLst>
                </a:gridCol>
                <a:gridCol w="2419254">
                  <a:extLst>
                    <a:ext uri="{9D8B030D-6E8A-4147-A177-3AD203B41FA5}">
                      <a16:colId xmlns:a16="http://schemas.microsoft.com/office/drawing/2014/main" val="1601929979"/>
                    </a:ext>
                  </a:extLst>
                </a:gridCol>
                <a:gridCol w="701381">
                  <a:extLst>
                    <a:ext uri="{9D8B030D-6E8A-4147-A177-3AD203B41FA5}">
                      <a16:colId xmlns:a16="http://schemas.microsoft.com/office/drawing/2014/main" val="1192109963"/>
                    </a:ext>
                  </a:extLst>
                </a:gridCol>
              </a:tblGrid>
              <a:tr h="32382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Production Phase</a:t>
                      </a:r>
                      <a:endParaRPr lang="en-IN" sz="18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661330"/>
                  </a:ext>
                </a:extLst>
              </a:tr>
              <a:tr h="4351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Parameter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Tons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Environmental Impact (pts/Kg)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Points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215934"/>
                  </a:ext>
                </a:extLst>
              </a:tr>
              <a:tr h="2532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Material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 dirty="0">
                          <a:effectLst/>
                        </a:rPr>
                        <a:t>8399.06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 dirty="0">
                          <a:effectLst/>
                        </a:rPr>
                        <a:t>0.55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 dirty="0">
                          <a:effectLst/>
                        </a:rPr>
                        <a:t>4619.48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209755"/>
                  </a:ext>
                </a:extLst>
              </a:tr>
              <a:tr h="25326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effectLst/>
                        </a:rPr>
                        <a:t>Scrap(Recycled)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>
                          <a:effectLst/>
                        </a:rPr>
                        <a:t>1449.06</a:t>
                      </a:r>
                      <a:endParaRPr lang="en-DE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 dirty="0">
                          <a:effectLst/>
                        </a:rPr>
                        <a:t>-0.17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u="none" strike="noStrike" dirty="0">
                          <a:effectLst/>
                        </a:rPr>
                        <a:t>-246.34</a:t>
                      </a:r>
                      <a:endParaRPr lang="en-DE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044424"/>
                  </a:ext>
                </a:extLst>
              </a:tr>
              <a:tr h="25326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IN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Total</a:t>
                      </a:r>
                      <a:endParaRPr lang="en-IN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4373.14</a:t>
                      </a:r>
                      <a:endParaRPr lang="en-DE" sz="14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0760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F60EA70-2795-9B68-DA73-C0EB5CC39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701951"/>
              </p:ext>
            </p:extLst>
          </p:nvPr>
        </p:nvGraphicFramePr>
        <p:xfrm>
          <a:off x="1319134" y="5911124"/>
          <a:ext cx="12329669" cy="15211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5300">
                  <a:extLst>
                    <a:ext uri="{9D8B030D-6E8A-4147-A177-3AD203B41FA5}">
                      <a16:colId xmlns:a16="http://schemas.microsoft.com/office/drawing/2014/main" val="2780565903"/>
                    </a:ext>
                  </a:extLst>
                </a:gridCol>
                <a:gridCol w="1580880">
                  <a:extLst>
                    <a:ext uri="{9D8B030D-6E8A-4147-A177-3AD203B41FA5}">
                      <a16:colId xmlns:a16="http://schemas.microsoft.com/office/drawing/2014/main" val="1870548029"/>
                    </a:ext>
                  </a:extLst>
                </a:gridCol>
                <a:gridCol w="5700749">
                  <a:extLst>
                    <a:ext uri="{9D8B030D-6E8A-4147-A177-3AD203B41FA5}">
                      <a16:colId xmlns:a16="http://schemas.microsoft.com/office/drawing/2014/main" val="1894663726"/>
                    </a:ext>
                  </a:extLst>
                </a:gridCol>
                <a:gridCol w="1652740">
                  <a:extLst>
                    <a:ext uri="{9D8B030D-6E8A-4147-A177-3AD203B41FA5}">
                      <a16:colId xmlns:a16="http://schemas.microsoft.com/office/drawing/2014/main" val="1580379591"/>
                    </a:ext>
                  </a:extLst>
                </a:gridCol>
              </a:tblGrid>
              <a:tr h="303167">
                <a:tc gridSpan="4"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Of Life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84987"/>
                  </a:ext>
                </a:extLst>
              </a:tr>
              <a:tr h="407368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Pameter</a:t>
                      </a:r>
                      <a:endParaRPr lang="en-IN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Tons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Environmental Impact (pts/Kg)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Points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309152"/>
                  </a:ext>
                </a:extLst>
              </a:tr>
              <a:tr h="379518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Product(Recycle)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6950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-0.096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-667.2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565815"/>
                  </a:ext>
                </a:extLst>
              </a:tr>
              <a:tr h="431064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Environmental Impact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3705.94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Pts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3540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1C36B3A-79CF-1B31-569F-38DC43D6F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082052"/>
              </p:ext>
            </p:extLst>
          </p:nvPr>
        </p:nvGraphicFramePr>
        <p:xfrm>
          <a:off x="6782788" y="4112455"/>
          <a:ext cx="6866014" cy="15187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0738">
                  <a:extLst>
                    <a:ext uri="{9D8B030D-6E8A-4147-A177-3AD203B41FA5}">
                      <a16:colId xmlns:a16="http://schemas.microsoft.com/office/drawing/2014/main" val="2174931185"/>
                    </a:ext>
                  </a:extLst>
                </a:gridCol>
                <a:gridCol w="880343">
                  <a:extLst>
                    <a:ext uri="{9D8B030D-6E8A-4147-A177-3AD203B41FA5}">
                      <a16:colId xmlns:a16="http://schemas.microsoft.com/office/drawing/2014/main" val="2647581596"/>
                    </a:ext>
                  </a:extLst>
                </a:gridCol>
                <a:gridCol w="3174573">
                  <a:extLst>
                    <a:ext uri="{9D8B030D-6E8A-4147-A177-3AD203B41FA5}">
                      <a16:colId xmlns:a16="http://schemas.microsoft.com/office/drawing/2014/main" val="2062152768"/>
                    </a:ext>
                  </a:extLst>
                </a:gridCol>
                <a:gridCol w="920360">
                  <a:extLst>
                    <a:ext uri="{9D8B030D-6E8A-4147-A177-3AD203B41FA5}">
                      <a16:colId xmlns:a16="http://schemas.microsoft.com/office/drawing/2014/main" val="2324397011"/>
                    </a:ext>
                  </a:extLst>
                </a:gridCol>
              </a:tblGrid>
              <a:tr h="535657">
                <a:tc gridSpan="4"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Consumption Impact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63848"/>
                  </a:ext>
                </a:extLst>
              </a:tr>
              <a:tr h="512044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Pameter</a:t>
                      </a:r>
                      <a:endParaRPr lang="en-IN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KWh</a:t>
                      </a:r>
                      <a:endParaRPr lang="en-IN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Environmental Impact (pts/Kg)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Points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803826"/>
                  </a:ext>
                </a:extLst>
              </a:tr>
              <a:tr h="471042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Consumption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1141199.95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570599.98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29371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1EFD386E-7A2F-CC5F-76EE-21AEFF5019A7}"/>
              </a:ext>
            </a:extLst>
          </p:cNvPr>
          <p:cNvGrpSpPr/>
          <p:nvPr/>
        </p:nvGrpSpPr>
        <p:grpSpPr>
          <a:xfrm>
            <a:off x="-7621" y="7686413"/>
            <a:ext cx="14760197" cy="543187"/>
            <a:chOff x="-7621" y="7686413"/>
            <a:chExt cx="14760197" cy="54318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3DBFF65-197A-27B7-AE26-0B4EFFE2C9CF}"/>
                </a:ext>
              </a:extLst>
            </p:cNvPr>
            <p:cNvSpPr/>
            <p:nvPr/>
          </p:nvSpPr>
          <p:spPr>
            <a:xfrm>
              <a:off x="13798446" y="7705988"/>
              <a:ext cx="839573" cy="52361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ADA9039-EBF4-33AB-2721-D048ACA1F616}"/>
                </a:ext>
              </a:extLst>
            </p:cNvPr>
            <p:cNvGrpSpPr/>
            <p:nvPr/>
          </p:nvGrpSpPr>
          <p:grpSpPr>
            <a:xfrm>
              <a:off x="-7621" y="7686413"/>
              <a:ext cx="14645640" cy="541938"/>
              <a:chOff x="-7621" y="7686413"/>
              <a:chExt cx="14645640" cy="541938"/>
            </a:xfrm>
          </p:grpSpPr>
          <p:pic>
            <p:nvPicPr>
              <p:cNvPr id="23" name="Graphic 22" descr="Badge Copyright with solid fill">
                <a:extLst>
                  <a:ext uri="{FF2B5EF4-FFF2-40B4-BE49-F238E27FC236}">
                    <a16:creationId xmlns:a16="http://schemas.microsoft.com/office/drawing/2014/main" id="{BFF291B4-5569-A99E-0419-B50101566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297153" y="7686413"/>
                <a:ext cx="541938" cy="541938"/>
              </a:xfrm>
              <a:prstGeom prst="rect">
                <a:avLst/>
              </a:prstGeom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E906B8D-ACCE-74BD-D5D8-1690B02F09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21" y="7696200"/>
                <a:ext cx="14645640" cy="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4CEA17-9F57-977A-7973-B59758B0E09E}"/>
                  </a:ext>
                </a:extLst>
              </p:cNvPr>
              <p:cNvSpPr txBox="1"/>
              <p:nvPr/>
            </p:nvSpPr>
            <p:spPr>
              <a:xfrm>
                <a:off x="586116" y="7791212"/>
                <a:ext cx="8023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 Rounded MT Bold" panose="020F0704030504030204" pitchFamily="34" charset="0"/>
                  </a:rPr>
                  <a:t> TU Chemnitz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Summer Term-2024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GROUP-4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Pressure Cooker Lid</a:t>
                </a:r>
                <a:endParaRPr lang="en-DE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9B159E-A4EF-DF05-85C1-D4A2B2FEB9FC}"/>
                  </a:ext>
                </a:extLst>
              </p:cNvPr>
              <p:cNvSpPr txBox="1"/>
              <p:nvPr/>
            </p:nvSpPr>
            <p:spPr>
              <a:xfrm>
                <a:off x="8900590" y="7791212"/>
                <a:ext cx="4836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Arial Rounded MT Bold" panose="020F0704030504030204" pitchFamily="34" charset="0"/>
                  </a:defRPr>
                </a:lvl1pPr>
              </a:lstStyle>
              <a:p>
                <a:r>
                  <a:rPr lang="en-US" dirty="0"/>
                  <a:t>LIFE CYCLE ENGINEERING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sz="1800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dirty="0"/>
                  <a:t>ADV MANUF</a:t>
                </a:r>
                <a:endParaRPr lang="en-DE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C376DC-BA11-36A4-3F7C-8C8E5432F295}"/>
                </a:ext>
              </a:extLst>
            </p:cNvPr>
            <p:cNvSpPr txBox="1"/>
            <p:nvPr/>
          </p:nvSpPr>
          <p:spPr>
            <a:xfrm>
              <a:off x="13913003" y="7696200"/>
              <a:ext cx="83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26</a:t>
              </a:r>
              <a:endParaRPr lang="en-DE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2970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1124-8359-C121-9B1B-FFF61C53B33A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4AD525-1C1E-2ED5-6222-85A168121264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96D8C72-5460-9C90-A3B2-8D9007BFA866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4" name="Picture 3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CAB11260-4085-A861-FC21-565B9DEDA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A1527B-B5F0-8560-6DBB-228C5501FD2D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LIFE CYCLE IMPACT ANALYSIS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045B30-B340-7C7B-CDB7-9CE7B64FBA4F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D409E6E-76D3-0811-F6C3-4C7496924E91}"/>
              </a:ext>
            </a:extLst>
          </p:cNvPr>
          <p:cNvSpPr txBox="1"/>
          <p:nvPr/>
        </p:nvSpPr>
        <p:spPr>
          <a:xfrm>
            <a:off x="488342" y="1473836"/>
            <a:ext cx="13729890" cy="461665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Life Cycle Assessment (</a:t>
            </a:r>
            <a:r>
              <a:rPr lang="en-IN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Aluminum</a:t>
            </a:r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DE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D40FA41-EE58-DFD7-78B5-0FAFDAEE002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19134" y="2156497"/>
              <a:ext cx="11992131" cy="129576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86445">
                      <a:extLst>
                        <a:ext uri="{9D8B030D-6E8A-4147-A177-3AD203B41FA5}">
                          <a16:colId xmlns:a16="http://schemas.microsoft.com/office/drawing/2014/main" val="2999005868"/>
                        </a:ext>
                      </a:extLst>
                    </a:gridCol>
                    <a:gridCol w="1386445">
                      <a:extLst>
                        <a:ext uri="{9D8B030D-6E8A-4147-A177-3AD203B41FA5}">
                          <a16:colId xmlns:a16="http://schemas.microsoft.com/office/drawing/2014/main" val="3434993195"/>
                        </a:ext>
                      </a:extLst>
                    </a:gridCol>
                    <a:gridCol w="1386445">
                      <a:extLst>
                        <a:ext uri="{9D8B030D-6E8A-4147-A177-3AD203B41FA5}">
                          <a16:colId xmlns:a16="http://schemas.microsoft.com/office/drawing/2014/main" val="342617165"/>
                        </a:ext>
                      </a:extLst>
                    </a:gridCol>
                    <a:gridCol w="1386445">
                      <a:extLst>
                        <a:ext uri="{9D8B030D-6E8A-4147-A177-3AD203B41FA5}">
                          <a16:colId xmlns:a16="http://schemas.microsoft.com/office/drawing/2014/main" val="317118403"/>
                        </a:ext>
                      </a:extLst>
                    </a:gridCol>
                    <a:gridCol w="2643679">
                      <a:extLst>
                        <a:ext uri="{9D8B030D-6E8A-4147-A177-3AD203B41FA5}">
                          <a16:colId xmlns:a16="http://schemas.microsoft.com/office/drawing/2014/main" val="1865293669"/>
                        </a:ext>
                      </a:extLst>
                    </a:gridCol>
                    <a:gridCol w="1029782">
                      <a:extLst>
                        <a:ext uri="{9D8B030D-6E8A-4147-A177-3AD203B41FA5}">
                          <a16:colId xmlns:a16="http://schemas.microsoft.com/office/drawing/2014/main" val="4112824543"/>
                        </a:ext>
                      </a:extLst>
                    </a:gridCol>
                    <a:gridCol w="1386445">
                      <a:extLst>
                        <a:ext uri="{9D8B030D-6E8A-4147-A177-3AD203B41FA5}">
                          <a16:colId xmlns:a16="http://schemas.microsoft.com/office/drawing/2014/main" val="730730644"/>
                        </a:ext>
                      </a:extLst>
                    </a:gridCol>
                    <a:gridCol w="1386445">
                      <a:extLst>
                        <a:ext uri="{9D8B030D-6E8A-4147-A177-3AD203B41FA5}">
                          <a16:colId xmlns:a16="http://schemas.microsoft.com/office/drawing/2014/main" val="3694695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Material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Unit Cost (EUR/Kg)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Scrap Cost (EUR/Kg)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EI'99 Material Prod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EI'99 EOL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l-GR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σ</a:t>
                          </a:r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l-GR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σ</a:t>
                          </a:r>
                          <a:r>
                            <a:rPr lang="en-IN" sz="18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yeild</a:t>
                          </a:r>
                          <a:endParaRPr lang="en-IN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Density</a:t>
                          </a:r>
                        </a:p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[kg/m3]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4266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IN" sz="1800" b="1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2.52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-1.44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Recycle * -570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10^-3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290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170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2712</a:t>
                          </a:r>
                          <a:endParaRPr lang="en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2568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IN" sz="1800" b="1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Steel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0.72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-0.17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0.55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Recycle * -96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10^-3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700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350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900</a:t>
                          </a:r>
                          <a:endParaRPr lang="en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935752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1D40FA41-EE58-DFD7-78B5-0FAFDAEE002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319134" y="2156497"/>
              <a:ext cx="11992131" cy="129576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386445">
                      <a:extLst>
                        <a:ext uri="{9D8B030D-6E8A-4147-A177-3AD203B41FA5}">
                          <a16:colId xmlns:a16="http://schemas.microsoft.com/office/drawing/2014/main" val="2999005868"/>
                        </a:ext>
                      </a:extLst>
                    </a:gridCol>
                    <a:gridCol w="1386445">
                      <a:extLst>
                        <a:ext uri="{9D8B030D-6E8A-4147-A177-3AD203B41FA5}">
                          <a16:colId xmlns:a16="http://schemas.microsoft.com/office/drawing/2014/main" val="3434993195"/>
                        </a:ext>
                      </a:extLst>
                    </a:gridCol>
                    <a:gridCol w="1386445">
                      <a:extLst>
                        <a:ext uri="{9D8B030D-6E8A-4147-A177-3AD203B41FA5}">
                          <a16:colId xmlns:a16="http://schemas.microsoft.com/office/drawing/2014/main" val="342617165"/>
                        </a:ext>
                      </a:extLst>
                    </a:gridCol>
                    <a:gridCol w="1386445">
                      <a:extLst>
                        <a:ext uri="{9D8B030D-6E8A-4147-A177-3AD203B41FA5}">
                          <a16:colId xmlns:a16="http://schemas.microsoft.com/office/drawing/2014/main" val="317118403"/>
                        </a:ext>
                      </a:extLst>
                    </a:gridCol>
                    <a:gridCol w="2643679">
                      <a:extLst>
                        <a:ext uri="{9D8B030D-6E8A-4147-A177-3AD203B41FA5}">
                          <a16:colId xmlns:a16="http://schemas.microsoft.com/office/drawing/2014/main" val="1865293669"/>
                        </a:ext>
                      </a:extLst>
                    </a:gridCol>
                    <a:gridCol w="1029782">
                      <a:extLst>
                        <a:ext uri="{9D8B030D-6E8A-4147-A177-3AD203B41FA5}">
                          <a16:colId xmlns:a16="http://schemas.microsoft.com/office/drawing/2014/main" val="4112824543"/>
                        </a:ext>
                      </a:extLst>
                    </a:gridCol>
                    <a:gridCol w="1386445">
                      <a:extLst>
                        <a:ext uri="{9D8B030D-6E8A-4147-A177-3AD203B41FA5}">
                          <a16:colId xmlns:a16="http://schemas.microsoft.com/office/drawing/2014/main" val="730730644"/>
                        </a:ext>
                      </a:extLst>
                    </a:gridCol>
                    <a:gridCol w="1386445">
                      <a:extLst>
                        <a:ext uri="{9D8B030D-6E8A-4147-A177-3AD203B41FA5}">
                          <a16:colId xmlns:a16="http://schemas.microsoft.com/office/drawing/2014/main" val="369469552"/>
                        </a:ext>
                      </a:extLst>
                    </a:gridCol>
                  </a:tblGrid>
                  <a:tr h="554083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Material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Unit Cost (EUR/Kg)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Scrap Cost (EUR/Kg)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EI'99 Material Prod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EI'99 EOL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l-GR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σ</a:t>
                          </a:r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l-GR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σ</a:t>
                          </a:r>
                          <a:r>
                            <a:rPr lang="en-IN" sz="18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yeild</a:t>
                          </a:r>
                          <a:endParaRPr lang="en-IN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Density</a:t>
                          </a:r>
                        </a:p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[kg/m3]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84266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IN" sz="1800" b="1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2.52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-1.44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9908" t="-167213" r="-144240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290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170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2712</a:t>
                          </a:r>
                          <a:endParaRPr lang="en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25682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IN" sz="1800" b="1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Steel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0.72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-0.17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0.55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9908" t="-267213" r="-144240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700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350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900</a:t>
                          </a:r>
                          <a:endParaRPr lang="en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9357521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B054224-CA7D-DF49-55F3-8FA28A3AC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955377"/>
              </p:ext>
            </p:extLst>
          </p:nvPr>
        </p:nvGraphicFramePr>
        <p:xfrm>
          <a:off x="1311119" y="4112456"/>
          <a:ext cx="5232399" cy="15187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879">
                  <a:extLst>
                    <a:ext uri="{9D8B030D-6E8A-4147-A177-3AD203B41FA5}">
                      <a16:colId xmlns:a16="http://schemas.microsoft.com/office/drawing/2014/main" val="1536559648"/>
                    </a:ext>
                  </a:extLst>
                </a:gridCol>
                <a:gridCol w="670885">
                  <a:extLst>
                    <a:ext uri="{9D8B030D-6E8A-4147-A177-3AD203B41FA5}">
                      <a16:colId xmlns:a16="http://schemas.microsoft.com/office/drawing/2014/main" val="3751916851"/>
                    </a:ext>
                  </a:extLst>
                </a:gridCol>
                <a:gridCol w="2419254">
                  <a:extLst>
                    <a:ext uri="{9D8B030D-6E8A-4147-A177-3AD203B41FA5}">
                      <a16:colId xmlns:a16="http://schemas.microsoft.com/office/drawing/2014/main" val="1601929979"/>
                    </a:ext>
                  </a:extLst>
                </a:gridCol>
                <a:gridCol w="701381">
                  <a:extLst>
                    <a:ext uri="{9D8B030D-6E8A-4147-A177-3AD203B41FA5}">
                      <a16:colId xmlns:a16="http://schemas.microsoft.com/office/drawing/2014/main" val="1192109963"/>
                    </a:ext>
                  </a:extLst>
                </a:gridCol>
              </a:tblGrid>
              <a:tr h="323825">
                <a:tc gridSpan="4"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Production Phase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661330"/>
                  </a:ext>
                </a:extLst>
              </a:tr>
              <a:tr h="435126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Tons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Environmental Impact (pts/Kg)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Points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215934"/>
                  </a:ext>
                </a:extLst>
              </a:tr>
              <a:tr h="253264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Material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7563.99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5294.80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209755"/>
                  </a:ext>
                </a:extLst>
              </a:tr>
              <a:tr h="253264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Scrap(Recycled)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1093.99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-1.44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-1575.35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0044424"/>
                  </a:ext>
                </a:extLst>
              </a:tr>
              <a:tr h="253264">
                <a:tc gridSpan="3"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3719.44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07607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F60EA70-2795-9B68-DA73-C0EB5CC39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416060"/>
              </p:ext>
            </p:extLst>
          </p:nvPr>
        </p:nvGraphicFramePr>
        <p:xfrm>
          <a:off x="1319134" y="5887174"/>
          <a:ext cx="12378032" cy="15211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08619">
                  <a:extLst>
                    <a:ext uri="{9D8B030D-6E8A-4147-A177-3AD203B41FA5}">
                      <a16:colId xmlns:a16="http://schemas.microsoft.com/office/drawing/2014/main" val="2780565903"/>
                    </a:ext>
                  </a:extLst>
                </a:gridCol>
                <a:gridCol w="1587081">
                  <a:extLst>
                    <a:ext uri="{9D8B030D-6E8A-4147-A177-3AD203B41FA5}">
                      <a16:colId xmlns:a16="http://schemas.microsoft.com/office/drawing/2014/main" val="1870548029"/>
                    </a:ext>
                  </a:extLst>
                </a:gridCol>
                <a:gridCol w="5723110">
                  <a:extLst>
                    <a:ext uri="{9D8B030D-6E8A-4147-A177-3AD203B41FA5}">
                      <a16:colId xmlns:a16="http://schemas.microsoft.com/office/drawing/2014/main" val="1894663726"/>
                    </a:ext>
                  </a:extLst>
                </a:gridCol>
                <a:gridCol w="1659222">
                  <a:extLst>
                    <a:ext uri="{9D8B030D-6E8A-4147-A177-3AD203B41FA5}">
                      <a16:colId xmlns:a16="http://schemas.microsoft.com/office/drawing/2014/main" val="1580379591"/>
                    </a:ext>
                  </a:extLst>
                </a:gridCol>
              </a:tblGrid>
              <a:tr h="303167">
                <a:tc gridSpan="4"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 Of Life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84987"/>
                  </a:ext>
                </a:extLst>
              </a:tr>
              <a:tr h="407368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Pameter</a:t>
                      </a:r>
                      <a:endParaRPr lang="en-IN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Tons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Environmental Impact (pts/Kg)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Points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309152"/>
                  </a:ext>
                </a:extLst>
              </a:tr>
              <a:tr h="379518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Product(Recycle)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6470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-0.57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-3687.9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565815"/>
                  </a:ext>
                </a:extLst>
              </a:tr>
              <a:tr h="431064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Environmental Impact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31.54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Pts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35400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1C36B3A-79CF-1B31-569F-38DC43D6F3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929294"/>
              </p:ext>
            </p:extLst>
          </p:nvPr>
        </p:nvGraphicFramePr>
        <p:xfrm>
          <a:off x="6798909" y="4109930"/>
          <a:ext cx="6898257" cy="15187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0738">
                  <a:extLst>
                    <a:ext uri="{9D8B030D-6E8A-4147-A177-3AD203B41FA5}">
                      <a16:colId xmlns:a16="http://schemas.microsoft.com/office/drawing/2014/main" val="2174931185"/>
                    </a:ext>
                  </a:extLst>
                </a:gridCol>
                <a:gridCol w="912586">
                  <a:extLst>
                    <a:ext uri="{9D8B030D-6E8A-4147-A177-3AD203B41FA5}">
                      <a16:colId xmlns:a16="http://schemas.microsoft.com/office/drawing/2014/main" val="2647581596"/>
                    </a:ext>
                  </a:extLst>
                </a:gridCol>
                <a:gridCol w="3174573">
                  <a:extLst>
                    <a:ext uri="{9D8B030D-6E8A-4147-A177-3AD203B41FA5}">
                      <a16:colId xmlns:a16="http://schemas.microsoft.com/office/drawing/2014/main" val="2062152768"/>
                    </a:ext>
                  </a:extLst>
                </a:gridCol>
                <a:gridCol w="920360">
                  <a:extLst>
                    <a:ext uri="{9D8B030D-6E8A-4147-A177-3AD203B41FA5}">
                      <a16:colId xmlns:a16="http://schemas.microsoft.com/office/drawing/2014/main" val="2324397011"/>
                    </a:ext>
                  </a:extLst>
                </a:gridCol>
              </a:tblGrid>
              <a:tr h="535657">
                <a:tc gridSpan="4"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80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Consumption Impact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63848"/>
                  </a:ext>
                </a:extLst>
              </a:tr>
              <a:tr h="512044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Pameter</a:t>
                      </a:r>
                      <a:endParaRPr lang="en-IN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KWh</a:t>
                      </a:r>
                      <a:endParaRPr lang="en-IN" sz="14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Environmental Impact (pts/Kg)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Points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803826"/>
                  </a:ext>
                </a:extLst>
              </a:tr>
              <a:tr h="471041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Consumption 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1409783.14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DE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704891.57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29371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400F2A0B-78CB-6451-D186-397ECA14840D}"/>
              </a:ext>
            </a:extLst>
          </p:cNvPr>
          <p:cNvGrpSpPr/>
          <p:nvPr/>
        </p:nvGrpSpPr>
        <p:grpSpPr>
          <a:xfrm>
            <a:off x="-7621" y="7686413"/>
            <a:ext cx="14760197" cy="543187"/>
            <a:chOff x="-7621" y="7686413"/>
            <a:chExt cx="14760197" cy="54318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1F19CDF-F745-B20D-58BA-574088190443}"/>
                </a:ext>
              </a:extLst>
            </p:cNvPr>
            <p:cNvSpPr/>
            <p:nvPr/>
          </p:nvSpPr>
          <p:spPr>
            <a:xfrm>
              <a:off x="13798446" y="7705988"/>
              <a:ext cx="839573" cy="52361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984F2B0-EBDB-4427-10DB-852703378EFD}"/>
                </a:ext>
              </a:extLst>
            </p:cNvPr>
            <p:cNvGrpSpPr/>
            <p:nvPr/>
          </p:nvGrpSpPr>
          <p:grpSpPr>
            <a:xfrm>
              <a:off x="-7621" y="7686413"/>
              <a:ext cx="14645640" cy="541938"/>
              <a:chOff x="-7621" y="7686413"/>
              <a:chExt cx="14645640" cy="541938"/>
            </a:xfrm>
          </p:grpSpPr>
          <p:pic>
            <p:nvPicPr>
              <p:cNvPr id="23" name="Graphic 22" descr="Badge Copyright with solid fill">
                <a:extLst>
                  <a:ext uri="{FF2B5EF4-FFF2-40B4-BE49-F238E27FC236}">
                    <a16:creationId xmlns:a16="http://schemas.microsoft.com/office/drawing/2014/main" id="{A75D576C-2010-5841-F9B4-87F9CA04A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297153" y="7686413"/>
                <a:ext cx="541938" cy="541938"/>
              </a:xfrm>
              <a:prstGeom prst="rect">
                <a:avLst/>
              </a:prstGeom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3A869A8-A776-49DD-F9BD-D65F52C97A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21" y="7696200"/>
                <a:ext cx="14645640" cy="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E4C7FAF-D04F-BCA7-EF98-BD0C5B5592EB}"/>
                  </a:ext>
                </a:extLst>
              </p:cNvPr>
              <p:cNvSpPr txBox="1"/>
              <p:nvPr/>
            </p:nvSpPr>
            <p:spPr>
              <a:xfrm>
                <a:off x="586116" y="7791212"/>
                <a:ext cx="8023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 Rounded MT Bold" panose="020F0704030504030204" pitchFamily="34" charset="0"/>
                  </a:rPr>
                  <a:t> TU Chemnitz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Summer Term-2024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GROUP-4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Pressure Cooker Lid</a:t>
                </a:r>
                <a:endParaRPr lang="en-DE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0C9007-93CD-EA09-67F7-E1BE57079544}"/>
                  </a:ext>
                </a:extLst>
              </p:cNvPr>
              <p:cNvSpPr txBox="1"/>
              <p:nvPr/>
            </p:nvSpPr>
            <p:spPr>
              <a:xfrm>
                <a:off x="8900590" y="7791212"/>
                <a:ext cx="4836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Arial Rounded MT Bold" panose="020F0704030504030204" pitchFamily="34" charset="0"/>
                  </a:defRPr>
                </a:lvl1pPr>
              </a:lstStyle>
              <a:p>
                <a:r>
                  <a:rPr lang="en-US" dirty="0"/>
                  <a:t>LIFE CYCLE ENGINEERING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sz="1800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dirty="0"/>
                  <a:t>ADV MANUF</a:t>
                </a:r>
                <a:endParaRPr lang="en-DE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45536A-407F-50A3-7C5B-7C480001FBD0}"/>
                </a:ext>
              </a:extLst>
            </p:cNvPr>
            <p:cNvSpPr txBox="1"/>
            <p:nvPr/>
          </p:nvSpPr>
          <p:spPr>
            <a:xfrm>
              <a:off x="13913003" y="7696200"/>
              <a:ext cx="83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27</a:t>
              </a:r>
              <a:endParaRPr lang="en-DE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7925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1124-8359-C121-9B1B-FFF61C53B33A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4AD525-1C1E-2ED5-6222-85A168121264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96D8C72-5460-9C90-A3B2-8D9007BFA866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4" name="Picture 3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CAB11260-4085-A861-FC21-565B9DEDA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A1527B-B5F0-8560-6DBB-228C5501FD2D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LIFE CYCLE IMPACT ANALYSIS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045B30-B340-7C7B-CDB7-9CE7B64FBA4F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FBA40493-3965-55C8-496D-56C25C9CEC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8602131"/>
                  </p:ext>
                </p:extLst>
              </p:nvPr>
            </p:nvGraphicFramePr>
            <p:xfrm>
              <a:off x="794479" y="1520035"/>
              <a:ext cx="8273236" cy="28654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136619">
                      <a:extLst>
                        <a:ext uri="{9D8B030D-6E8A-4147-A177-3AD203B41FA5}">
                          <a16:colId xmlns:a16="http://schemas.microsoft.com/office/drawing/2014/main" val="4259442964"/>
                        </a:ext>
                      </a:extLst>
                    </a:gridCol>
                    <a:gridCol w="1791448">
                      <a:extLst>
                        <a:ext uri="{9D8B030D-6E8A-4147-A177-3AD203B41FA5}">
                          <a16:colId xmlns:a16="http://schemas.microsoft.com/office/drawing/2014/main" val="1899610780"/>
                        </a:ext>
                      </a:extLst>
                    </a:gridCol>
                    <a:gridCol w="2345169">
                      <a:extLst>
                        <a:ext uri="{9D8B030D-6E8A-4147-A177-3AD203B41FA5}">
                          <a16:colId xmlns:a16="http://schemas.microsoft.com/office/drawing/2014/main" val="579600330"/>
                        </a:ext>
                      </a:extLst>
                    </a:gridCol>
                  </a:tblGrid>
                  <a:tr h="7222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2000" b="1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Parameter</a:t>
                          </a:r>
                          <a:endParaRPr lang="en-IN" sz="20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2000" b="1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Steel(pts.)</a:t>
                          </a:r>
                          <a:endParaRPr lang="en-IN" sz="20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2000" b="1" u="none" strike="noStrike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Aluminum</a:t>
                          </a:r>
                          <a:r>
                            <a:rPr lang="en-IN" sz="2000" b="1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(pts.)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IN" sz="2000" b="1" u="none" strike="noStrike" dirty="0">
                              <a:solidFill>
                                <a:srgbClr val="FF0000"/>
                              </a:solidFill>
                              <a:effectLst/>
                            </a:rPr>
                            <a:t> 2</a:t>
                          </a:r>
                          <a:endParaRPr lang="en-IN" sz="20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8535154"/>
                      </a:ext>
                    </a:extLst>
                  </a:tr>
                  <a:tr h="36602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400" u="none" strike="noStrike" dirty="0">
                              <a:effectLst/>
                            </a:rPr>
                            <a:t>Material</a:t>
                          </a:r>
                          <a:endParaRPr lang="en-I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400" u="none" strike="noStrike" dirty="0">
                              <a:effectLst/>
                            </a:rPr>
                            <a:t>4619.48</a:t>
                          </a:r>
                          <a:endParaRPr lang="en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097280" rtl="0" eaLnBrk="1" fontAlgn="ctr" latinLnBrk="0" hangingPunct="1"/>
                          <a:r>
                            <a:rPr lang="en-DE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10589.59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39194753"/>
                      </a:ext>
                    </a:extLst>
                  </a:tr>
                  <a:tr h="35626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400" u="none" strike="noStrike" dirty="0">
                              <a:effectLst/>
                            </a:rPr>
                            <a:t>Scrap(Recycled)</a:t>
                          </a:r>
                          <a:endParaRPr lang="en-I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400" u="none" strike="noStrike" dirty="0">
                              <a:effectLst/>
                            </a:rPr>
                            <a:t>-246.34</a:t>
                          </a:r>
                          <a:endParaRPr lang="en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097280" rtl="0" eaLnBrk="1" fontAlgn="ctr" latinLnBrk="0" hangingPunct="1"/>
                          <a:r>
                            <a:rPr lang="en-DE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-3150.70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20023449"/>
                      </a:ext>
                    </a:extLst>
                  </a:tr>
                  <a:tr h="35626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400" u="none" strike="noStrike">
                              <a:effectLst/>
                            </a:rPr>
                            <a:t>Product(Recycle) EOL</a:t>
                          </a:r>
                          <a:endParaRPr lang="en-IN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400" u="none" strike="noStrike" dirty="0">
                              <a:effectLst/>
                            </a:rPr>
                            <a:t>-667</a:t>
                          </a:r>
                          <a:endParaRPr lang="en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097280" rtl="0" eaLnBrk="1" fontAlgn="ctr" latinLnBrk="0" hangingPunct="1"/>
                          <a:r>
                            <a:rPr lang="en-DE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-7375.8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84962097"/>
                      </a:ext>
                    </a:extLst>
                  </a:tr>
                  <a:tr h="36602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400" u="none" strike="noStrike">
                              <a:effectLst/>
                            </a:rPr>
                            <a:t>Total Environmental Impact</a:t>
                          </a:r>
                          <a:endParaRPr lang="en-IN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400" u="none" strike="noStrike" dirty="0">
                              <a:effectLst/>
                            </a:rPr>
                            <a:t>3705.94</a:t>
                          </a:r>
                          <a:endParaRPr lang="en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097280" rtl="0" eaLnBrk="1" fontAlgn="ctr" latinLnBrk="0" hangingPunct="1"/>
                          <a:r>
                            <a:rPr lang="en-DE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63.09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0607029"/>
                      </a:ext>
                    </a:extLst>
                  </a:tr>
                  <a:tr h="36602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400" u="none" strike="noStrike">
                              <a:effectLst/>
                            </a:rPr>
                            <a:t>Energy Consumption </a:t>
                          </a:r>
                          <a:endParaRPr lang="en-IN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400" u="none" strike="noStrike" dirty="0">
                              <a:effectLst/>
                            </a:rPr>
                            <a:t>570599.98</a:t>
                          </a:r>
                          <a:endParaRPr lang="en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097280" rtl="0" eaLnBrk="1" fontAlgn="ctr" latinLnBrk="0" hangingPunct="1"/>
                          <a:r>
                            <a:rPr lang="en-DE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1426499.9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7253753"/>
                      </a:ext>
                    </a:extLst>
                  </a:tr>
                  <a:tr h="33256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400" u="none" strike="noStrike">
                              <a:effectLst/>
                            </a:rPr>
                            <a:t>Cummulative points</a:t>
                          </a:r>
                          <a:endParaRPr lang="en-IN" sz="1400" b="1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400" u="none" strike="noStrike" dirty="0">
                              <a:effectLst/>
                              <a:highlight>
                                <a:srgbClr val="FFFF00"/>
                              </a:highlight>
                            </a:rPr>
                            <a:t>574305.92</a:t>
                          </a:r>
                          <a:endParaRPr lang="en-DE" sz="1400" b="1" i="0" u="none" strike="noStrike" dirty="0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097280" rtl="0" eaLnBrk="1" fontAlgn="ctr" latinLnBrk="0" hangingPunct="1"/>
                          <a:r>
                            <a:rPr lang="en-DE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+mn-lt"/>
                              <a:ea typeface="+mn-ea"/>
                              <a:cs typeface="+mn-cs"/>
                            </a:rPr>
                            <a:t>1426563.03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79293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FBA40493-3965-55C8-496D-56C25C9CEC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8602131"/>
                  </p:ext>
                </p:extLst>
              </p:nvPr>
            </p:nvGraphicFramePr>
            <p:xfrm>
              <a:off x="794479" y="1520035"/>
              <a:ext cx="8273236" cy="28654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136619">
                      <a:extLst>
                        <a:ext uri="{9D8B030D-6E8A-4147-A177-3AD203B41FA5}">
                          <a16:colId xmlns:a16="http://schemas.microsoft.com/office/drawing/2014/main" val="4259442964"/>
                        </a:ext>
                      </a:extLst>
                    </a:gridCol>
                    <a:gridCol w="1791448">
                      <a:extLst>
                        <a:ext uri="{9D8B030D-6E8A-4147-A177-3AD203B41FA5}">
                          <a16:colId xmlns:a16="http://schemas.microsoft.com/office/drawing/2014/main" val="1899610780"/>
                        </a:ext>
                      </a:extLst>
                    </a:gridCol>
                    <a:gridCol w="2345169">
                      <a:extLst>
                        <a:ext uri="{9D8B030D-6E8A-4147-A177-3AD203B41FA5}">
                          <a16:colId xmlns:a16="http://schemas.microsoft.com/office/drawing/2014/main" val="579600330"/>
                        </a:ext>
                      </a:extLst>
                    </a:gridCol>
                  </a:tblGrid>
                  <a:tr h="722296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2000" b="1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Parameter</a:t>
                          </a:r>
                          <a:endParaRPr lang="en-IN" sz="20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2000" b="1" u="none" strike="noStrike" dirty="0">
                              <a:solidFill>
                                <a:schemeClr val="bg1"/>
                              </a:solidFill>
                              <a:effectLst/>
                            </a:rPr>
                            <a:t>Steel(pts.)</a:t>
                          </a:r>
                          <a:endParaRPr lang="en-IN" sz="2000" b="1" i="0" u="none" strike="noStrike" dirty="0">
                            <a:solidFill>
                              <a:schemeClr val="bg1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52987" t="-840" r="-519" b="-3025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8535154"/>
                      </a:ext>
                    </a:extLst>
                  </a:tr>
                  <a:tr h="36602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400" u="none" strike="noStrike" dirty="0">
                              <a:effectLst/>
                            </a:rPr>
                            <a:t>Material</a:t>
                          </a:r>
                          <a:endParaRPr lang="en-I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400" u="none" strike="noStrike" dirty="0">
                              <a:effectLst/>
                            </a:rPr>
                            <a:t>4619.48</a:t>
                          </a:r>
                          <a:endParaRPr lang="en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097280" rtl="0" eaLnBrk="1" fontAlgn="ctr" latinLnBrk="0" hangingPunct="1"/>
                          <a:r>
                            <a:rPr lang="en-DE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10589.59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39194753"/>
                      </a:ext>
                    </a:extLst>
                  </a:tr>
                  <a:tr h="35626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400" u="none" strike="noStrike" dirty="0">
                              <a:effectLst/>
                            </a:rPr>
                            <a:t>Scrap(Recycled)</a:t>
                          </a:r>
                          <a:endParaRPr lang="en-IN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400" u="none" strike="noStrike" dirty="0">
                              <a:effectLst/>
                            </a:rPr>
                            <a:t>-246.34</a:t>
                          </a:r>
                          <a:endParaRPr lang="en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097280" rtl="0" eaLnBrk="1" fontAlgn="ctr" latinLnBrk="0" hangingPunct="1"/>
                          <a:r>
                            <a:rPr lang="en-DE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-3150.70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20023449"/>
                      </a:ext>
                    </a:extLst>
                  </a:tr>
                  <a:tr h="35626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400" u="none" strike="noStrike">
                              <a:effectLst/>
                            </a:rPr>
                            <a:t>Product(Recycle) EOL</a:t>
                          </a:r>
                          <a:endParaRPr lang="en-IN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400" u="none" strike="noStrike" dirty="0">
                              <a:effectLst/>
                            </a:rPr>
                            <a:t>-667</a:t>
                          </a:r>
                          <a:endParaRPr lang="en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097280" rtl="0" eaLnBrk="1" fontAlgn="ctr" latinLnBrk="0" hangingPunct="1"/>
                          <a:r>
                            <a:rPr lang="en-DE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-7375.8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84962097"/>
                      </a:ext>
                    </a:extLst>
                  </a:tr>
                  <a:tr h="36602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400" u="none" strike="noStrike">
                              <a:effectLst/>
                            </a:rPr>
                            <a:t>Total Environmental Impact</a:t>
                          </a:r>
                          <a:endParaRPr lang="en-IN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400" u="none" strike="noStrike" dirty="0">
                              <a:effectLst/>
                            </a:rPr>
                            <a:t>3705.94</a:t>
                          </a:r>
                          <a:endParaRPr lang="en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097280" rtl="0" eaLnBrk="1" fontAlgn="ctr" latinLnBrk="0" hangingPunct="1"/>
                          <a:r>
                            <a:rPr lang="en-DE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63.09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20607029"/>
                      </a:ext>
                    </a:extLst>
                  </a:tr>
                  <a:tr h="366028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400" u="none" strike="noStrike">
                              <a:effectLst/>
                            </a:rPr>
                            <a:t>Energy Consumption </a:t>
                          </a:r>
                          <a:endParaRPr lang="en-IN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400" u="none" strike="noStrike" dirty="0">
                              <a:effectLst/>
                            </a:rPr>
                            <a:t>570599.98</a:t>
                          </a:r>
                          <a:endParaRPr lang="en-DE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097280" rtl="0" eaLnBrk="1" fontAlgn="ctr" latinLnBrk="0" hangingPunct="1"/>
                          <a:r>
                            <a:rPr lang="en-DE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1426499.9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7253753"/>
                      </a:ext>
                    </a:extLst>
                  </a:tr>
                  <a:tr h="33256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IN" sz="1400" u="none" strike="noStrike">
                              <a:effectLst/>
                            </a:rPr>
                            <a:t>Cummulative points</a:t>
                          </a:r>
                          <a:endParaRPr lang="en-IN" sz="1400" b="1" i="0" u="none" strike="noStrike">
                            <a:solidFill>
                              <a:srgbClr val="000000"/>
                            </a:solidFill>
                            <a:effectLst/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DE" sz="1400" u="none" strike="noStrike" dirty="0">
                              <a:effectLst/>
                              <a:highlight>
                                <a:srgbClr val="FFFF00"/>
                              </a:highlight>
                            </a:rPr>
                            <a:t>574305.92</a:t>
                          </a:r>
                          <a:endParaRPr lang="en-DE" sz="1400" b="1" i="0" u="none" strike="noStrike" dirty="0">
                            <a:solidFill>
                              <a:srgbClr val="000000"/>
                            </a:solidFill>
                            <a:effectLst/>
                            <a:highlight>
                              <a:srgbClr val="FFFF00"/>
                            </a:highlight>
                            <a:latin typeface="Aptos Narrow" panose="020B0004020202020204" pitchFamily="34" charset="0"/>
                          </a:endParaRP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1097280" rtl="0" eaLnBrk="1" fontAlgn="ctr" latinLnBrk="0" hangingPunct="1"/>
                          <a:r>
                            <a:rPr lang="en-DE" sz="1400" u="none" strike="noStrike" kern="1200" dirty="0">
                              <a:solidFill>
                                <a:schemeClr val="dk1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+mn-lt"/>
                              <a:ea typeface="+mn-ea"/>
                              <a:cs typeface="+mn-cs"/>
                            </a:rPr>
                            <a:t>1426563.03</a:t>
                          </a:r>
                        </a:p>
                      </a:txBody>
                      <a:tcPr marL="5443" marR="5443" marT="544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7929319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B57D9C65-7583-DC1B-DCEA-5098C39D3A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3289317"/>
              </p:ext>
            </p:extLst>
          </p:nvPr>
        </p:nvGraphicFramePr>
        <p:xfrm>
          <a:off x="9619890" y="4661755"/>
          <a:ext cx="4013539" cy="28484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5359166-B183-8F3F-1CEC-5A6B4C9994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7874071"/>
              </p:ext>
            </p:extLst>
          </p:nvPr>
        </p:nvGraphicFramePr>
        <p:xfrm>
          <a:off x="5115467" y="4661755"/>
          <a:ext cx="3952248" cy="2831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A701309A-605F-2771-1DDB-69D5F569E4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4187336"/>
              </p:ext>
            </p:extLst>
          </p:nvPr>
        </p:nvGraphicFramePr>
        <p:xfrm>
          <a:off x="736878" y="4655353"/>
          <a:ext cx="3938983" cy="2842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3BD874C4-29A1-EDBE-CCCA-85015820DF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910815"/>
              </p:ext>
            </p:extLst>
          </p:nvPr>
        </p:nvGraphicFramePr>
        <p:xfrm>
          <a:off x="9619890" y="1513548"/>
          <a:ext cx="3951791" cy="2886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2EA54030-A6E4-C251-5B9D-EC6C2CCEFE2F}"/>
              </a:ext>
            </a:extLst>
          </p:cNvPr>
          <p:cNvGrpSpPr/>
          <p:nvPr/>
        </p:nvGrpSpPr>
        <p:grpSpPr>
          <a:xfrm>
            <a:off x="-7621" y="7686413"/>
            <a:ext cx="14760197" cy="543187"/>
            <a:chOff x="-7621" y="7686413"/>
            <a:chExt cx="14760197" cy="54318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CD401DA-E55B-6D68-4303-5871BD600A50}"/>
                </a:ext>
              </a:extLst>
            </p:cNvPr>
            <p:cNvSpPr/>
            <p:nvPr/>
          </p:nvSpPr>
          <p:spPr>
            <a:xfrm>
              <a:off x="13798446" y="7705988"/>
              <a:ext cx="839573" cy="52361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8D72385-D5F9-656F-819F-EC54948B29E1}"/>
                </a:ext>
              </a:extLst>
            </p:cNvPr>
            <p:cNvGrpSpPr/>
            <p:nvPr/>
          </p:nvGrpSpPr>
          <p:grpSpPr>
            <a:xfrm>
              <a:off x="-7621" y="7686413"/>
              <a:ext cx="14645640" cy="541938"/>
              <a:chOff x="-7621" y="7686413"/>
              <a:chExt cx="14645640" cy="541938"/>
            </a:xfrm>
          </p:grpSpPr>
          <p:pic>
            <p:nvPicPr>
              <p:cNvPr id="23" name="Graphic 22" descr="Badge Copyright with solid fill">
                <a:extLst>
                  <a:ext uri="{FF2B5EF4-FFF2-40B4-BE49-F238E27FC236}">
                    <a16:creationId xmlns:a16="http://schemas.microsoft.com/office/drawing/2014/main" id="{AE5DFE88-2F68-2889-7DC8-1D9559A28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297153" y="7686413"/>
                <a:ext cx="541938" cy="541938"/>
              </a:xfrm>
              <a:prstGeom prst="rect">
                <a:avLst/>
              </a:prstGeom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6D34435-4828-AD81-E83D-D88CC335B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21" y="7696200"/>
                <a:ext cx="14645640" cy="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9FAD1F2-1A98-F795-A9A3-6DBF450E9C99}"/>
                  </a:ext>
                </a:extLst>
              </p:cNvPr>
              <p:cNvSpPr txBox="1"/>
              <p:nvPr/>
            </p:nvSpPr>
            <p:spPr>
              <a:xfrm>
                <a:off x="586116" y="7791212"/>
                <a:ext cx="8023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 Rounded MT Bold" panose="020F0704030504030204" pitchFamily="34" charset="0"/>
                  </a:rPr>
                  <a:t> TU Chemnitz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Summer Term-2024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GROUP-4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Pressure Cooker Lid</a:t>
                </a:r>
                <a:endParaRPr lang="en-DE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E27F6BA-15B7-1941-81D0-A7DAC31E6640}"/>
                  </a:ext>
                </a:extLst>
              </p:cNvPr>
              <p:cNvSpPr txBox="1"/>
              <p:nvPr/>
            </p:nvSpPr>
            <p:spPr>
              <a:xfrm>
                <a:off x="8900590" y="7791212"/>
                <a:ext cx="4836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Arial Rounded MT Bold" panose="020F0704030504030204" pitchFamily="34" charset="0"/>
                  </a:defRPr>
                </a:lvl1pPr>
              </a:lstStyle>
              <a:p>
                <a:r>
                  <a:rPr lang="en-US" dirty="0"/>
                  <a:t>LIFE CYCLE ENGINEERING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sz="1800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dirty="0"/>
                  <a:t>ADV MANUF</a:t>
                </a:r>
                <a:endParaRPr lang="en-DE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6839A8D-7239-81A4-C1EB-5AD8F2BEE8B9}"/>
                </a:ext>
              </a:extLst>
            </p:cNvPr>
            <p:cNvSpPr txBox="1"/>
            <p:nvPr/>
          </p:nvSpPr>
          <p:spPr>
            <a:xfrm>
              <a:off x="13913003" y="7696200"/>
              <a:ext cx="83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28</a:t>
              </a:r>
              <a:endParaRPr lang="en-DE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28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1124-8359-C121-9B1B-FFF61C53B33A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4AD525-1C1E-2ED5-6222-85A168121264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96D8C72-5460-9C90-A3B2-8D9007BFA866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4" name="Picture 3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CAB11260-4085-A861-FC21-565B9DEDA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A1527B-B5F0-8560-6DBB-228C5501FD2D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FUNCTIONAL ASSESSMENT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045B30-B340-7C7B-CDB7-9CE7B64FBA4F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C3329307-5DF4-47E2-8F7A-205391C854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0901187"/>
              </p:ext>
            </p:extLst>
          </p:nvPr>
        </p:nvGraphicFramePr>
        <p:xfrm>
          <a:off x="6063829" y="1703639"/>
          <a:ext cx="7258026" cy="4970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0CFFEE1-270A-4354-BD50-6967A07868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22446"/>
              </p:ext>
            </p:extLst>
          </p:nvPr>
        </p:nvGraphicFramePr>
        <p:xfrm>
          <a:off x="586116" y="1719647"/>
          <a:ext cx="4152140" cy="21694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5851">
                  <a:extLst>
                    <a:ext uri="{9D8B030D-6E8A-4147-A177-3AD203B41FA5}">
                      <a16:colId xmlns:a16="http://schemas.microsoft.com/office/drawing/2014/main" val="141424782"/>
                    </a:ext>
                  </a:extLst>
                </a:gridCol>
                <a:gridCol w="1069387">
                  <a:extLst>
                    <a:ext uri="{9D8B030D-6E8A-4147-A177-3AD203B41FA5}">
                      <a16:colId xmlns:a16="http://schemas.microsoft.com/office/drawing/2014/main" val="259126762"/>
                    </a:ext>
                  </a:extLst>
                </a:gridCol>
                <a:gridCol w="1138451">
                  <a:extLst>
                    <a:ext uri="{9D8B030D-6E8A-4147-A177-3AD203B41FA5}">
                      <a16:colId xmlns:a16="http://schemas.microsoft.com/office/drawing/2014/main" val="2243480136"/>
                    </a:ext>
                  </a:extLst>
                </a:gridCol>
                <a:gridCol w="1138451">
                  <a:extLst>
                    <a:ext uri="{9D8B030D-6E8A-4147-A177-3AD203B41FA5}">
                      <a16:colId xmlns:a16="http://schemas.microsoft.com/office/drawing/2014/main" val="2650736321"/>
                    </a:ext>
                  </a:extLst>
                </a:gridCol>
              </a:tblGrid>
              <a:tr h="53202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Importance</a:t>
                      </a:r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Function</a:t>
                      </a:r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/>
                        </a:rPr>
                        <a:t>Steel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/>
                        </a:rPr>
                        <a:t>Aluminum</a:t>
                      </a:r>
                      <a:endParaRPr lang="en-IN" sz="11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03751"/>
                  </a:ext>
                </a:extLst>
              </a:tr>
              <a:tr h="79212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34%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Thermal conductivity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/>
                        </a:rPr>
                        <a:t>4.5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7733496"/>
                  </a:ext>
                </a:extLst>
              </a:tr>
              <a:tr h="53202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>
                          <a:effectLst/>
                        </a:rPr>
                        <a:t>33%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>
                          <a:effectLst/>
                        </a:rPr>
                        <a:t>Corrosion resistance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/>
                        </a:rPr>
                        <a:t>2.5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9823112"/>
                  </a:ext>
                </a:extLst>
              </a:tr>
              <a:tr h="3133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33%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Weight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012043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4EA783B-B010-4BDE-8415-4840390478A0}"/>
              </a:ext>
            </a:extLst>
          </p:cNvPr>
          <p:cNvSpPr txBox="1"/>
          <p:nvPr/>
        </p:nvSpPr>
        <p:spPr>
          <a:xfrm>
            <a:off x="4971629" y="1561105"/>
            <a:ext cx="21844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aptos narrow" panose="020B0004020202020204"/>
              </a:rPr>
              <a:t>1-5 --&gt; 5 is the best</a:t>
            </a:r>
            <a:r>
              <a:rPr lang="en-GB" dirty="0"/>
              <a:t> </a:t>
            </a:r>
            <a:endParaRPr lang="en-IN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5E35B32-C830-4915-B40F-986750A21C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218484"/>
              </p:ext>
            </p:extLst>
          </p:nvPr>
        </p:nvGraphicFramePr>
        <p:xfrm>
          <a:off x="586116" y="5637463"/>
          <a:ext cx="4152139" cy="1744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018">
                  <a:extLst>
                    <a:ext uri="{9D8B030D-6E8A-4147-A177-3AD203B41FA5}">
                      <a16:colId xmlns:a16="http://schemas.microsoft.com/office/drawing/2014/main" val="312731336"/>
                    </a:ext>
                  </a:extLst>
                </a:gridCol>
                <a:gridCol w="1157369">
                  <a:extLst>
                    <a:ext uri="{9D8B030D-6E8A-4147-A177-3AD203B41FA5}">
                      <a16:colId xmlns:a16="http://schemas.microsoft.com/office/drawing/2014/main" val="3486596306"/>
                    </a:ext>
                  </a:extLst>
                </a:gridCol>
                <a:gridCol w="519432">
                  <a:extLst>
                    <a:ext uri="{9D8B030D-6E8A-4147-A177-3AD203B41FA5}">
                      <a16:colId xmlns:a16="http://schemas.microsoft.com/office/drawing/2014/main" val="1031395709"/>
                    </a:ext>
                  </a:extLst>
                </a:gridCol>
                <a:gridCol w="817320">
                  <a:extLst>
                    <a:ext uri="{9D8B030D-6E8A-4147-A177-3AD203B41FA5}">
                      <a16:colId xmlns:a16="http://schemas.microsoft.com/office/drawing/2014/main" val="3862695791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100" b="1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100" b="1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100" b="1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Steel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100" b="1" u="none" strike="noStrike" kern="1200" dirty="0" err="1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Aluminum</a:t>
                      </a:r>
                      <a:endParaRPr lang="en-IN" sz="1100" b="1" u="none" strike="noStrike" kern="1200" dirty="0">
                        <a:solidFill>
                          <a:srgbClr val="FFFF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8856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Thermal Conductivity 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 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23%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34%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3761853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Corrosion Resistance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 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33%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17%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334802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>
                          <a:effectLst/>
                        </a:rPr>
                        <a:t>Weight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 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20%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33%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6837675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/>
                        </a:rPr>
                        <a:t>Total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/>
                        </a:rPr>
                        <a:t>75%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/>
                        </a:rPr>
                        <a:t>84%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8611200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2423010-716A-4DA1-BD4A-282271E7A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991664"/>
              </p:ext>
            </p:extLst>
          </p:nvPr>
        </p:nvGraphicFramePr>
        <p:xfrm>
          <a:off x="586115" y="4129363"/>
          <a:ext cx="4152140" cy="1273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5883">
                  <a:extLst>
                    <a:ext uri="{9D8B030D-6E8A-4147-A177-3AD203B41FA5}">
                      <a16:colId xmlns:a16="http://schemas.microsoft.com/office/drawing/2014/main" val="1940775712"/>
                    </a:ext>
                  </a:extLst>
                </a:gridCol>
                <a:gridCol w="971444">
                  <a:extLst>
                    <a:ext uri="{9D8B030D-6E8A-4147-A177-3AD203B41FA5}">
                      <a16:colId xmlns:a16="http://schemas.microsoft.com/office/drawing/2014/main" val="259008489"/>
                    </a:ext>
                  </a:extLst>
                </a:gridCol>
                <a:gridCol w="1284813">
                  <a:extLst>
                    <a:ext uri="{9D8B030D-6E8A-4147-A177-3AD203B41FA5}">
                      <a16:colId xmlns:a16="http://schemas.microsoft.com/office/drawing/2014/main" val="1656098589"/>
                    </a:ext>
                  </a:extLst>
                </a:gridCol>
              </a:tblGrid>
              <a:tr h="256503"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100" b="1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Normalization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US" sz="1100" b="1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IN" sz="1100" b="1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teel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97280" rtl="0" eaLnBrk="1" fontAlgn="ctr" latinLnBrk="0" hangingPunct="1"/>
                      <a:r>
                        <a:rPr lang="en-IN" sz="1100" b="1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Aluminium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57301"/>
                  </a:ext>
                </a:extLst>
              </a:tr>
              <a:tr h="50439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Thermal conductivity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67%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100%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4613882"/>
                  </a:ext>
                </a:extLst>
              </a:tr>
              <a:tr h="2565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Corrosion resistance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100%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50%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5292492"/>
                  </a:ext>
                </a:extLst>
              </a:tr>
              <a:tr h="25650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Weight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60%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100%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439143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034F502-CA8F-47D4-8D3E-6A5C7A1D8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122157"/>
              </p:ext>
            </p:extLst>
          </p:nvPr>
        </p:nvGraphicFramePr>
        <p:xfrm>
          <a:off x="7156028" y="7062653"/>
          <a:ext cx="2026920" cy="4297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26920">
                  <a:extLst>
                    <a:ext uri="{9D8B030D-6E8A-4147-A177-3AD203B41FA5}">
                      <a16:colId xmlns:a16="http://schemas.microsoft.com/office/drawing/2014/main" val="2591220209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>
                          <a:effectLst/>
                        </a:rPr>
                        <a:t>Aluminum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9144" marR="9144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700383"/>
                  </a:ext>
                </a:extLst>
              </a:tr>
              <a:tr h="21945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300" u="none" strike="noStrike" dirty="0">
                          <a:effectLst/>
                        </a:rPr>
                        <a:t>Steel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/>
                      </a:endParaRPr>
                    </a:p>
                  </a:txBody>
                  <a:tcPr marL="9144" marR="9144" marT="914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752509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99ED00C-8A85-4B5F-B184-CC329FBCBB80}"/>
              </a:ext>
            </a:extLst>
          </p:cNvPr>
          <p:cNvSpPr/>
          <p:nvPr/>
        </p:nvSpPr>
        <p:spPr>
          <a:xfrm>
            <a:off x="9182948" y="7062653"/>
            <a:ext cx="1001638" cy="206395"/>
          </a:xfrm>
          <a:prstGeom prst="rect">
            <a:avLst/>
          </a:prstGeom>
          <a:ln w="285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234755-F56E-48B5-B1FE-6B2CA10CF781}"/>
              </a:ext>
            </a:extLst>
          </p:cNvPr>
          <p:cNvSpPr/>
          <p:nvPr/>
        </p:nvSpPr>
        <p:spPr>
          <a:xfrm>
            <a:off x="9182948" y="7274242"/>
            <a:ext cx="1001638" cy="206395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3129B3-16C3-D9E7-76C4-F6ACAAD1F5DC}"/>
              </a:ext>
            </a:extLst>
          </p:cNvPr>
          <p:cNvGrpSpPr/>
          <p:nvPr/>
        </p:nvGrpSpPr>
        <p:grpSpPr>
          <a:xfrm>
            <a:off x="-7621" y="7686413"/>
            <a:ext cx="14760197" cy="543187"/>
            <a:chOff x="-7621" y="7686413"/>
            <a:chExt cx="14760197" cy="5431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259736-3BB0-3E99-EA84-779D6963CE40}"/>
                </a:ext>
              </a:extLst>
            </p:cNvPr>
            <p:cNvSpPr/>
            <p:nvPr/>
          </p:nvSpPr>
          <p:spPr>
            <a:xfrm>
              <a:off x="13798446" y="7705988"/>
              <a:ext cx="839573" cy="52361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5590A6A-6DF2-F175-D857-D37E1AE620E9}"/>
                </a:ext>
              </a:extLst>
            </p:cNvPr>
            <p:cNvGrpSpPr/>
            <p:nvPr/>
          </p:nvGrpSpPr>
          <p:grpSpPr>
            <a:xfrm>
              <a:off x="-7621" y="7686413"/>
              <a:ext cx="14645640" cy="541938"/>
              <a:chOff x="-7621" y="7686413"/>
              <a:chExt cx="14645640" cy="541938"/>
            </a:xfrm>
          </p:grpSpPr>
          <p:pic>
            <p:nvPicPr>
              <p:cNvPr id="26" name="Graphic 25" descr="Badge Copyright with solid fill">
                <a:extLst>
                  <a:ext uri="{FF2B5EF4-FFF2-40B4-BE49-F238E27FC236}">
                    <a16:creationId xmlns:a16="http://schemas.microsoft.com/office/drawing/2014/main" id="{39FB7046-2FF9-BEBB-EC96-320DA489F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97153" y="7686413"/>
                <a:ext cx="541938" cy="541938"/>
              </a:xfrm>
              <a:prstGeom prst="rect">
                <a:avLst/>
              </a:prstGeom>
            </p:spPr>
          </p:pic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6B087F7-8030-793B-5839-55841C0EEE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21" y="7696200"/>
                <a:ext cx="14645640" cy="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6AB346-660D-F55F-25A7-E9F1C2F417B4}"/>
                  </a:ext>
                </a:extLst>
              </p:cNvPr>
              <p:cNvSpPr txBox="1"/>
              <p:nvPr/>
            </p:nvSpPr>
            <p:spPr>
              <a:xfrm>
                <a:off x="586116" y="7791212"/>
                <a:ext cx="8023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 Rounded MT Bold" panose="020F0704030504030204" pitchFamily="34" charset="0"/>
                  </a:rPr>
                  <a:t> TU Chemnitz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Summer Term-2024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GROUP-4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Pressure Cooker Lid</a:t>
                </a:r>
                <a:endParaRPr lang="en-DE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12176D-5DF3-A495-BE60-4539755E737F}"/>
                  </a:ext>
                </a:extLst>
              </p:cNvPr>
              <p:cNvSpPr txBox="1"/>
              <p:nvPr/>
            </p:nvSpPr>
            <p:spPr>
              <a:xfrm>
                <a:off x="8900590" y="7791212"/>
                <a:ext cx="4836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Arial Rounded MT Bold" panose="020F0704030504030204" pitchFamily="34" charset="0"/>
                  </a:defRPr>
                </a:lvl1pPr>
              </a:lstStyle>
              <a:p>
                <a:r>
                  <a:rPr lang="en-US" dirty="0"/>
                  <a:t>LIFE CYCLE ENGINEERING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sz="1800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dirty="0"/>
                  <a:t>ADV MANUF</a:t>
                </a:r>
                <a:endParaRPr lang="en-DE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BEE0F0-3DF2-582A-A8FE-3BAC12B83103}"/>
                </a:ext>
              </a:extLst>
            </p:cNvPr>
            <p:cNvSpPr txBox="1"/>
            <p:nvPr/>
          </p:nvSpPr>
          <p:spPr>
            <a:xfrm>
              <a:off x="13913003" y="7696200"/>
              <a:ext cx="83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29</a:t>
              </a:r>
              <a:endParaRPr lang="en-DE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824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1124-8359-C121-9B1B-FFF61C53B33A}"/>
              </a:ext>
            </a:extLst>
          </p:cNvPr>
          <p:cNvGrpSpPr/>
          <p:nvPr/>
        </p:nvGrpSpPr>
        <p:grpSpPr>
          <a:xfrm>
            <a:off x="-378869" y="-765340"/>
            <a:ext cx="15009269" cy="2820841"/>
            <a:chOff x="-407657" y="-765341"/>
            <a:chExt cx="15009269" cy="28208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4AD525-1C1E-2ED5-6222-85A168121264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96D8C72-5460-9C90-A3B2-8D9007BFA866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4" name="Picture 3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CAB11260-4085-A861-FC21-565B9DEDA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A1527B-B5F0-8560-6DBB-228C5501FD2D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USE PHASE ANALYSIS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045B30-B340-7C7B-CDB7-9CE7B64FBA4F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31538484-4AB3-46C6-95EE-C9F719BAD7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9011509"/>
              </p:ext>
            </p:extLst>
          </p:nvPr>
        </p:nvGraphicFramePr>
        <p:xfrm>
          <a:off x="7114014" y="1930568"/>
          <a:ext cx="6295306" cy="5093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5879AD4-BC12-4B2C-98F4-336ED227C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794654"/>
              </p:ext>
            </p:extLst>
          </p:nvPr>
        </p:nvGraphicFramePr>
        <p:xfrm>
          <a:off x="751840" y="2150512"/>
          <a:ext cx="5585459" cy="1124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5629">
                  <a:extLst>
                    <a:ext uri="{9D8B030D-6E8A-4147-A177-3AD203B41FA5}">
                      <a16:colId xmlns:a16="http://schemas.microsoft.com/office/drawing/2014/main" val="1745205790"/>
                    </a:ext>
                  </a:extLst>
                </a:gridCol>
                <a:gridCol w="1657342">
                  <a:extLst>
                    <a:ext uri="{9D8B030D-6E8A-4147-A177-3AD203B41FA5}">
                      <a16:colId xmlns:a16="http://schemas.microsoft.com/office/drawing/2014/main" val="3208487713"/>
                    </a:ext>
                  </a:extLst>
                </a:gridCol>
                <a:gridCol w="2012488">
                  <a:extLst>
                    <a:ext uri="{9D8B030D-6E8A-4147-A177-3AD203B41FA5}">
                      <a16:colId xmlns:a16="http://schemas.microsoft.com/office/drawing/2014/main" val="4122978382"/>
                    </a:ext>
                  </a:extLst>
                </a:gridCol>
              </a:tblGrid>
              <a:tr h="28111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Use Phase Analysis</a:t>
                      </a:r>
                      <a:endParaRPr lang="en-IN" sz="1400" b="1" i="0" u="none" strike="noStrike" dirty="0">
                        <a:solidFill>
                          <a:srgbClr val="FFFFFF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501079"/>
                  </a:ext>
                </a:extLst>
              </a:tr>
              <a:tr h="28111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effectLst/>
                        </a:rPr>
                        <a:t> 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 err="1">
                          <a:effectLst/>
                        </a:rPr>
                        <a:t>Alumium</a:t>
                      </a:r>
                      <a:r>
                        <a:rPr lang="en-IN" sz="1400" b="0" u="none" strike="noStrike" dirty="0">
                          <a:effectLst/>
                        </a:rPr>
                        <a:t> Cooker lid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effectLst/>
                        </a:rPr>
                        <a:t> Steel Cooker lid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23406185"/>
                  </a:ext>
                </a:extLst>
              </a:tr>
              <a:tr h="28111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Duration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effectLst/>
                        </a:rPr>
                        <a:t>10 years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effectLst/>
                        </a:rPr>
                        <a:t>20 years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6455376"/>
                  </a:ext>
                </a:extLst>
              </a:tr>
              <a:tr h="28111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>
                          <a:effectLst/>
                        </a:rPr>
                        <a:t>Unitary Cost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effectLst/>
                        </a:rPr>
                        <a:t> €                          2.06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u="none" strike="noStrike" dirty="0">
                          <a:effectLst/>
                        </a:rPr>
                        <a:t> €                                  0.98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41890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75146198-A14F-439B-B09A-B36960730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638246"/>
              </p:ext>
            </p:extLst>
          </p:nvPr>
        </p:nvGraphicFramePr>
        <p:xfrm>
          <a:off x="751840" y="4188400"/>
          <a:ext cx="5585460" cy="20494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5630">
                  <a:extLst>
                    <a:ext uri="{9D8B030D-6E8A-4147-A177-3AD203B41FA5}">
                      <a16:colId xmlns:a16="http://schemas.microsoft.com/office/drawing/2014/main" val="1037606163"/>
                    </a:ext>
                  </a:extLst>
                </a:gridCol>
                <a:gridCol w="1657342">
                  <a:extLst>
                    <a:ext uri="{9D8B030D-6E8A-4147-A177-3AD203B41FA5}">
                      <a16:colId xmlns:a16="http://schemas.microsoft.com/office/drawing/2014/main" val="1762032321"/>
                    </a:ext>
                  </a:extLst>
                </a:gridCol>
                <a:gridCol w="2012488">
                  <a:extLst>
                    <a:ext uri="{9D8B030D-6E8A-4147-A177-3AD203B41FA5}">
                      <a16:colId xmlns:a16="http://schemas.microsoft.com/office/drawing/2014/main" val="316358041"/>
                    </a:ext>
                  </a:extLst>
                </a:gridCol>
              </a:tblGrid>
              <a:tr h="341567">
                <a:tc gridSpan="3">
                  <a:txBody>
                    <a:bodyPr/>
                    <a:lstStyle/>
                    <a:p>
                      <a:pPr marL="0" algn="ctr" defTabSz="1097280" rtl="0" eaLnBrk="1" fontAlgn="b" latinLnBrk="0" hangingPunct="1"/>
                      <a:r>
                        <a:rPr lang="en-IN" sz="1400" b="1" u="none" strike="noStrike" kern="12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Life Cycle Cost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122598"/>
                  </a:ext>
                </a:extLst>
              </a:tr>
              <a:tr h="3415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Duration (years)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 err="1">
                          <a:effectLst/>
                        </a:rPr>
                        <a:t>Alumium</a:t>
                      </a:r>
                      <a:r>
                        <a:rPr lang="en-IN" sz="1400" u="none" strike="noStrike" dirty="0">
                          <a:effectLst/>
                        </a:rPr>
                        <a:t> Cooker lid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Steel Cooker lid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5632162"/>
                  </a:ext>
                </a:extLst>
              </a:tr>
              <a:tr h="3415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Producton phase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 €                          2.06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 €                                  0.98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83008654"/>
                  </a:ext>
                </a:extLst>
              </a:tr>
              <a:tr h="3415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use phase (1st decade)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 €                              -  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 €                                      -  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89110056"/>
                  </a:ext>
                </a:extLst>
              </a:tr>
              <a:tr h="3415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use phase (2nd decade)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 €                          2.06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 €                                      -   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22998682"/>
                  </a:ext>
                </a:extLst>
              </a:tr>
              <a:tr h="34156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Total Cost over duration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 €                          4.11 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 €                                  0.98 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8033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9B353FDC-1B4D-D04E-C5E0-77581AC39562}"/>
              </a:ext>
            </a:extLst>
          </p:cNvPr>
          <p:cNvGrpSpPr/>
          <p:nvPr/>
        </p:nvGrpSpPr>
        <p:grpSpPr>
          <a:xfrm>
            <a:off x="-7621" y="7686413"/>
            <a:ext cx="14760197" cy="543187"/>
            <a:chOff x="-7621" y="7686413"/>
            <a:chExt cx="14760197" cy="54318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FA3836-F13D-EE78-84EB-2FF2E9843CB4}"/>
                </a:ext>
              </a:extLst>
            </p:cNvPr>
            <p:cNvSpPr/>
            <p:nvPr/>
          </p:nvSpPr>
          <p:spPr>
            <a:xfrm>
              <a:off x="13798446" y="7705988"/>
              <a:ext cx="839573" cy="52361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FEDDB81-7530-C598-7D80-DB0EDC006274}"/>
                </a:ext>
              </a:extLst>
            </p:cNvPr>
            <p:cNvGrpSpPr/>
            <p:nvPr/>
          </p:nvGrpSpPr>
          <p:grpSpPr>
            <a:xfrm>
              <a:off x="-7621" y="7686413"/>
              <a:ext cx="14645640" cy="541938"/>
              <a:chOff x="-7621" y="7686413"/>
              <a:chExt cx="14645640" cy="541938"/>
            </a:xfrm>
          </p:grpSpPr>
          <p:pic>
            <p:nvPicPr>
              <p:cNvPr id="18" name="Graphic 17" descr="Badge Copyright with solid fill">
                <a:extLst>
                  <a:ext uri="{FF2B5EF4-FFF2-40B4-BE49-F238E27FC236}">
                    <a16:creationId xmlns:a16="http://schemas.microsoft.com/office/drawing/2014/main" id="{96B855D7-BF84-D902-F5DE-B23EDECB9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97153" y="7686413"/>
                <a:ext cx="541938" cy="541938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C854A15-86C3-652B-3947-9A86B44B04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21" y="7696200"/>
                <a:ext cx="14645640" cy="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B3DB31E-AF56-E260-A8D3-458AA690BA24}"/>
                  </a:ext>
                </a:extLst>
              </p:cNvPr>
              <p:cNvSpPr txBox="1"/>
              <p:nvPr/>
            </p:nvSpPr>
            <p:spPr>
              <a:xfrm>
                <a:off x="586116" y="7791212"/>
                <a:ext cx="8023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 Rounded MT Bold" panose="020F0704030504030204" pitchFamily="34" charset="0"/>
                  </a:rPr>
                  <a:t> TU Chemnitz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Summer Term-2024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GROUP-4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Pressure Cooker Lid</a:t>
                </a:r>
                <a:endParaRPr lang="en-DE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91260A-7BE0-6D02-8186-A04E79593FC3}"/>
                  </a:ext>
                </a:extLst>
              </p:cNvPr>
              <p:cNvSpPr txBox="1"/>
              <p:nvPr/>
            </p:nvSpPr>
            <p:spPr>
              <a:xfrm>
                <a:off x="8900590" y="7791212"/>
                <a:ext cx="4836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Arial Rounded MT Bold" panose="020F0704030504030204" pitchFamily="34" charset="0"/>
                  </a:defRPr>
                </a:lvl1pPr>
              </a:lstStyle>
              <a:p>
                <a:r>
                  <a:rPr lang="en-US" dirty="0"/>
                  <a:t>LIFE CYCLE ENGINEERING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sz="1800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dirty="0"/>
                  <a:t>ADV MANUF</a:t>
                </a:r>
                <a:endParaRPr lang="en-DE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D75775-CBD9-6049-59CF-9B91B8B44212}"/>
                </a:ext>
              </a:extLst>
            </p:cNvPr>
            <p:cNvSpPr txBox="1"/>
            <p:nvPr/>
          </p:nvSpPr>
          <p:spPr>
            <a:xfrm>
              <a:off x="13913003" y="7696200"/>
              <a:ext cx="83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30</a:t>
              </a:r>
              <a:endParaRPr lang="en-DE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870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665B2A8-C4AF-A4A5-1A4C-98139E0C482D}"/>
              </a:ext>
            </a:extLst>
          </p:cNvPr>
          <p:cNvSpPr/>
          <p:nvPr/>
        </p:nvSpPr>
        <p:spPr>
          <a:xfrm>
            <a:off x="11495134" y="4032738"/>
            <a:ext cx="2868248" cy="171536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381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716CA9-C24C-1C87-B918-20644EEA7284}"/>
              </a:ext>
            </a:extLst>
          </p:cNvPr>
          <p:cNvSpPr/>
          <p:nvPr/>
        </p:nvSpPr>
        <p:spPr>
          <a:xfrm>
            <a:off x="11495135" y="1735015"/>
            <a:ext cx="2868248" cy="171536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381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1124-8359-C121-9B1B-FFF61C53B33A}"/>
              </a:ext>
            </a:extLst>
          </p:cNvPr>
          <p:cNvGrpSpPr/>
          <p:nvPr/>
        </p:nvGrpSpPr>
        <p:grpSpPr>
          <a:xfrm>
            <a:off x="-378869" y="-765340"/>
            <a:ext cx="15009269" cy="2820841"/>
            <a:chOff x="-407657" y="-765341"/>
            <a:chExt cx="15009269" cy="28208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4AD525-1C1E-2ED5-6222-85A168121264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96D8C72-5460-9C90-A3B2-8D9007BFA866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4" name="Picture 3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CAB11260-4085-A861-FC21-565B9DEDA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A1527B-B5F0-8560-6DBB-228C5501FD2D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TERNARY DIAGRAM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045B30-B340-7C7B-CDB7-9CE7B64FBA4F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B62CD5B-5636-4271-9EE6-206C9749B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51" y="1420762"/>
            <a:ext cx="10379340" cy="4517527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667C95F-880F-3016-0940-EBBDC8B00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277474"/>
              </p:ext>
            </p:extLst>
          </p:nvPr>
        </p:nvGraphicFramePr>
        <p:xfrm>
          <a:off x="858851" y="6098972"/>
          <a:ext cx="10379341" cy="14365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52888">
                  <a:extLst>
                    <a:ext uri="{9D8B030D-6E8A-4147-A177-3AD203B41FA5}">
                      <a16:colId xmlns:a16="http://schemas.microsoft.com/office/drawing/2014/main" val="3794489093"/>
                    </a:ext>
                  </a:extLst>
                </a:gridCol>
                <a:gridCol w="1964219">
                  <a:extLst>
                    <a:ext uri="{9D8B030D-6E8A-4147-A177-3AD203B41FA5}">
                      <a16:colId xmlns:a16="http://schemas.microsoft.com/office/drawing/2014/main" val="1584903213"/>
                    </a:ext>
                  </a:extLst>
                </a:gridCol>
                <a:gridCol w="2067598">
                  <a:extLst>
                    <a:ext uri="{9D8B030D-6E8A-4147-A177-3AD203B41FA5}">
                      <a16:colId xmlns:a16="http://schemas.microsoft.com/office/drawing/2014/main" val="2820909483"/>
                    </a:ext>
                  </a:extLst>
                </a:gridCol>
                <a:gridCol w="2894636">
                  <a:extLst>
                    <a:ext uri="{9D8B030D-6E8A-4147-A177-3AD203B41FA5}">
                      <a16:colId xmlns:a16="http://schemas.microsoft.com/office/drawing/2014/main" val="3146726187"/>
                    </a:ext>
                  </a:extLst>
                </a:gridCol>
              </a:tblGrid>
              <a:tr h="8664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Alternatives' Performance</a:t>
                      </a:r>
                      <a:endParaRPr lang="en-IN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LCC (euros/unit)</a:t>
                      </a:r>
                      <a:endParaRPr lang="en-IN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LCA (pts/unit)</a:t>
                      </a:r>
                      <a:endParaRPr lang="en-IN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Functional Assessment</a:t>
                      </a:r>
                      <a:endParaRPr lang="en-IN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036236"/>
                  </a:ext>
                </a:extLst>
              </a:tr>
              <a:tr h="1745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Steel</a:t>
                      </a:r>
                      <a:endParaRPr lang="en-IN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0.978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0.057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7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95793939"/>
                  </a:ext>
                </a:extLst>
              </a:tr>
              <a:tr h="1745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 err="1">
                          <a:solidFill>
                            <a:srgbClr val="FFFFFF"/>
                          </a:solidFill>
                          <a:effectLst/>
                        </a:rPr>
                        <a:t>Aluminum</a:t>
                      </a:r>
                      <a:endParaRPr lang="en-IN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 dirty="0">
                          <a:effectLst/>
                        </a:rPr>
                        <a:t>4.110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0.070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u="none" strike="noStrike">
                          <a:effectLst/>
                        </a:rPr>
                        <a:t>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83528032"/>
                  </a:ext>
                </a:extLst>
              </a:tr>
              <a:tr h="3316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Normalization of Performance</a:t>
                      </a:r>
                      <a:endParaRPr lang="en-IN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LCC (euros/unit)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LCA (pts/unit)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Functional Assessment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45187468"/>
                  </a:ext>
                </a:extLst>
              </a:tr>
              <a:tr h="1745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Steel</a:t>
                      </a:r>
                      <a:endParaRPr lang="en-IN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1.00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1.00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0.78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57635895"/>
                  </a:ext>
                </a:extLst>
              </a:tr>
              <a:tr h="17455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 err="1">
                          <a:solidFill>
                            <a:srgbClr val="FFFFFF"/>
                          </a:solidFill>
                          <a:effectLst/>
                        </a:rPr>
                        <a:t>Aluminum</a:t>
                      </a:r>
                      <a:endParaRPr lang="en-IN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0.24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0.81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1.00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20455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9D421659-3623-66AD-C964-88159C9F42D5}"/>
              </a:ext>
            </a:extLst>
          </p:cNvPr>
          <p:cNvSpPr txBox="1"/>
          <p:nvPr/>
        </p:nvSpPr>
        <p:spPr>
          <a:xfrm>
            <a:off x="11762150" y="1854035"/>
            <a:ext cx="2334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Steel has best scores for higher importance of Environmental and Economical performance</a:t>
            </a:r>
            <a:endParaRPr lang="en-DE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85E618-A814-576A-EDDF-2D884F6CDA23}"/>
              </a:ext>
            </a:extLst>
          </p:cNvPr>
          <p:cNvGrpSpPr/>
          <p:nvPr/>
        </p:nvGrpSpPr>
        <p:grpSpPr>
          <a:xfrm>
            <a:off x="-7621" y="7686413"/>
            <a:ext cx="14760197" cy="543187"/>
            <a:chOff x="-7621" y="7686413"/>
            <a:chExt cx="14760197" cy="54318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8D826E4-843A-0F35-E125-423C493837B4}"/>
                </a:ext>
              </a:extLst>
            </p:cNvPr>
            <p:cNvSpPr/>
            <p:nvPr/>
          </p:nvSpPr>
          <p:spPr>
            <a:xfrm>
              <a:off x="13798446" y="7705988"/>
              <a:ext cx="839573" cy="52361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985E119-472A-DE97-D8A6-7F8108163F04}"/>
                </a:ext>
              </a:extLst>
            </p:cNvPr>
            <p:cNvGrpSpPr/>
            <p:nvPr/>
          </p:nvGrpSpPr>
          <p:grpSpPr>
            <a:xfrm>
              <a:off x="-7621" y="7686413"/>
              <a:ext cx="14645640" cy="541938"/>
              <a:chOff x="-7621" y="7686413"/>
              <a:chExt cx="14645640" cy="541938"/>
            </a:xfrm>
          </p:grpSpPr>
          <p:pic>
            <p:nvPicPr>
              <p:cNvPr id="23" name="Graphic 22" descr="Badge Copyright with solid fill">
                <a:extLst>
                  <a:ext uri="{FF2B5EF4-FFF2-40B4-BE49-F238E27FC236}">
                    <a16:creationId xmlns:a16="http://schemas.microsoft.com/office/drawing/2014/main" id="{DFFBF7BA-0F29-1DBD-3640-B8F279D64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97153" y="7686413"/>
                <a:ext cx="541938" cy="541938"/>
              </a:xfrm>
              <a:prstGeom prst="rect">
                <a:avLst/>
              </a:prstGeom>
            </p:spPr>
          </p:pic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40CC42B-003C-1838-1AE4-904C3061D6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21" y="7696200"/>
                <a:ext cx="14645640" cy="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4AAC37F-E14D-741F-9769-A00D49270FC9}"/>
                  </a:ext>
                </a:extLst>
              </p:cNvPr>
              <p:cNvSpPr txBox="1"/>
              <p:nvPr/>
            </p:nvSpPr>
            <p:spPr>
              <a:xfrm>
                <a:off x="586116" y="7791212"/>
                <a:ext cx="8023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 Rounded MT Bold" panose="020F0704030504030204" pitchFamily="34" charset="0"/>
                  </a:rPr>
                  <a:t> TU Chemnitz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Summer Term-2024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GROUP-4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Pressure Cooker Lid</a:t>
                </a:r>
                <a:endParaRPr lang="en-DE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BB1A9E-BE31-E479-B128-C78EC60E3AA4}"/>
                  </a:ext>
                </a:extLst>
              </p:cNvPr>
              <p:cNvSpPr txBox="1"/>
              <p:nvPr/>
            </p:nvSpPr>
            <p:spPr>
              <a:xfrm>
                <a:off x="8900590" y="7791212"/>
                <a:ext cx="4836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Arial Rounded MT Bold" panose="020F0704030504030204" pitchFamily="34" charset="0"/>
                  </a:defRPr>
                </a:lvl1pPr>
              </a:lstStyle>
              <a:p>
                <a:r>
                  <a:rPr lang="en-US" dirty="0"/>
                  <a:t>LIFE CYCLE ENGINEERING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sz="1800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dirty="0"/>
                  <a:t>ADV MANUF</a:t>
                </a:r>
                <a:endParaRPr lang="en-DE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5313C5-80E9-DE21-881C-0C8901C4FFBC}"/>
                </a:ext>
              </a:extLst>
            </p:cNvPr>
            <p:cNvSpPr txBox="1"/>
            <p:nvPr/>
          </p:nvSpPr>
          <p:spPr>
            <a:xfrm>
              <a:off x="13913003" y="7696200"/>
              <a:ext cx="83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31</a:t>
              </a:r>
              <a:endParaRPr lang="en-DE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B02791F-1E8F-9FBB-AFDA-DC709C18AD2D}"/>
              </a:ext>
            </a:extLst>
          </p:cNvPr>
          <p:cNvSpPr txBox="1"/>
          <p:nvPr/>
        </p:nvSpPr>
        <p:spPr>
          <a:xfrm>
            <a:off x="11762151" y="4290496"/>
            <a:ext cx="24524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 err="1"/>
              <a:t>Aluminum</a:t>
            </a:r>
            <a:r>
              <a:rPr lang="en-DE" b="1" dirty="0"/>
              <a:t> is the best when higher importance is given to Functional performance</a:t>
            </a:r>
          </a:p>
        </p:txBody>
      </p:sp>
    </p:spTree>
    <p:extLst>
      <p:ext uri="{BB962C8B-B14F-4D97-AF65-F5344CB8AC3E}">
        <p14:creationId xmlns:p14="http://schemas.microsoft.com/office/powerpoint/2010/main" val="2978825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1124-8359-C121-9B1B-FFF61C53B33A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4AD525-1C1E-2ED5-6222-85A168121264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96D8C72-5460-9C90-A3B2-8D9007BFA866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4" name="Picture 3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CAB11260-4085-A861-FC21-565B9DEDA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A1527B-B5F0-8560-6DBB-228C5501FD2D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SUMMARY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045B30-B340-7C7B-CDB7-9CE7B64FBA4F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E6B7351-1330-70EC-CEDF-0BC08FBD9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347243"/>
              </p:ext>
            </p:extLst>
          </p:nvPr>
        </p:nvGraphicFramePr>
        <p:xfrm>
          <a:off x="637198" y="1907213"/>
          <a:ext cx="13356001" cy="20467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46495">
                  <a:extLst>
                    <a:ext uri="{9D8B030D-6E8A-4147-A177-3AD203B41FA5}">
                      <a16:colId xmlns:a16="http://schemas.microsoft.com/office/drawing/2014/main" val="1152249"/>
                    </a:ext>
                  </a:extLst>
                </a:gridCol>
                <a:gridCol w="3116401">
                  <a:extLst>
                    <a:ext uri="{9D8B030D-6E8A-4147-A177-3AD203B41FA5}">
                      <a16:colId xmlns:a16="http://schemas.microsoft.com/office/drawing/2014/main" val="1010445049"/>
                    </a:ext>
                  </a:extLst>
                </a:gridCol>
                <a:gridCol w="3493105">
                  <a:extLst>
                    <a:ext uri="{9D8B030D-6E8A-4147-A177-3AD203B41FA5}">
                      <a16:colId xmlns:a16="http://schemas.microsoft.com/office/drawing/2014/main" val="709022703"/>
                    </a:ext>
                  </a:extLst>
                </a:gridCol>
              </a:tblGrid>
              <a:tr h="413766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IN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CONCLUSION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888523"/>
                  </a:ext>
                </a:extLst>
              </a:tr>
              <a:tr h="41376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solidFill>
                            <a:srgbClr val="FFFFFF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METRIC</a:t>
                      </a:r>
                      <a:endParaRPr lang="en-IN" sz="1600" b="1" i="0" u="none" strike="noStrike" dirty="0">
                        <a:solidFill>
                          <a:srgbClr val="FFFFFF"/>
                        </a:solidFill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solidFill>
                            <a:srgbClr val="FFFFFF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STEEL</a:t>
                      </a:r>
                      <a:endParaRPr lang="en-IN" sz="1600" b="1" i="0" u="none" strike="noStrike" dirty="0">
                        <a:solidFill>
                          <a:srgbClr val="FFFFFF"/>
                        </a:solidFill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solidFill>
                            <a:srgbClr val="FFFFFF"/>
                          </a:solidFill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ALUMINUM</a:t>
                      </a:r>
                      <a:endParaRPr lang="en-IN" sz="1600" b="1" i="0" u="none" strike="noStrike" dirty="0">
                        <a:solidFill>
                          <a:srgbClr val="FFFFFF"/>
                        </a:solidFill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130434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LIFE CYCLE COST (EUROS)</a:t>
                      </a:r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 € 98,02,334.74 </a:t>
                      </a:r>
                      <a:endParaRPr lang="en-DE" sz="1600" b="0" i="0" u="none" strike="noStrike" dirty="0">
                        <a:solidFill>
                          <a:srgbClr val="000000"/>
                        </a:solidFill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 € 2,06,25,985.04 </a:t>
                      </a:r>
                      <a:endParaRPr lang="en-DE" sz="1600" b="0" i="0" u="none" strike="noStrike" dirty="0">
                        <a:solidFill>
                          <a:srgbClr val="000000"/>
                        </a:solidFill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5723008"/>
                  </a:ext>
                </a:extLst>
              </a:tr>
              <a:tr h="4027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LIFE CYCLE IMPACT ANALYSIS (PTS)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574305.92</a:t>
                      </a:r>
                      <a:endParaRPr lang="en-DE" sz="1600" b="0" i="0" u="none" strike="noStrike" dirty="0">
                        <a:solidFill>
                          <a:srgbClr val="000000"/>
                        </a:solidFill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1426563.03</a:t>
                      </a:r>
                      <a:endParaRPr lang="en-DE" sz="1600" b="0" i="0" u="none" strike="noStrike" dirty="0">
                        <a:solidFill>
                          <a:srgbClr val="000000"/>
                        </a:solidFill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0487413"/>
                  </a:ext>
                </a:extLst>
              </a:tr>
              <a:tr h="41376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u="none" strike="noStrike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FUNCTIONAL ANALYSIS (%)</a:t>
                      </a:r>
                      <a:endParaRPr lang="en-IN" sz="1600" b="0" i="0" u="none" strike="noStrike">
                        <a:solidFill>
                          <a:srgbClr val="000000"/>
                        </a:solidFill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75%</a:t>
                      </a:r>
                      <a:endParaRPr lang="en-DE" sz="1600" b="0" i="0" u="none" strike="noStrike" dirty="0">
                        <a:solidFill>
                          <a:srgbClr val="000000"/>
                        </a:solidFill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DE" sz="1600" u="none" strike="noStrike" dirty="0">
                          <a:effectLst/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84%</a:t>
                      </a:r>
                      <a:endParaRPr lang="en-DE" sz="1600" b="0" i="0" u="none" strike="noStrike" dirty="0">
                        <a:solidFill>
                          <a:srgbClr val="000000"/>
                        </a:solidFill>
                        <a:effectLst/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758572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172C0277-935D-60F2-EF07-5A3AD94B98A4}"/>
              </a:ext>
            </a:extLst>
          </p:cNvPr>
          <p:cNvGrpSpPr/>
          <p:nvPr/>
        </p:nvGrpSpPr>
        <p:grpSpPr>
          <a:xfrm>
            <a:off x="-7621" y="7686413"/>
            <a:ext cx="14760197" cy="543187"/>
            <a:chOff x="-7621" y="7686413"/>
            <a:chExt cx="14760197" cy="54318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7615B50-7198-B0AB-E6C1-73DCB4BF1D47}"/>
                </a:ext>
              </a:extLst>
            </p:cNvPr>
            <p:cNvSpPr/>
            <p:nvPr/>
          </p:nvSpPr>
          <p:spPr>
            <a:xfrm>
              <a:off x="13798446" y="7705988"/>
              <a:ext cx="839573" cy="52361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E8284F8-4BB7-20A5-9E9F-2396A89D1094}"/>
                </a:ext>
              </a:extLst>
            </p:cNvPr>
            <p:cNvGrpSpPr/>
            <p:nvPr/>
          </p:nvGrpSpPr>
          <p:grpSpPr>
            <a:xfrm>
              <a:off x="-7621" y="7686413"/>
              <a:ext cx="14645640" cy="541938"/>
              <a:chOff x="-7621" y="7686413"/>
              <a:chExt cx="14645640" cy="541938"/>
            </a:xfrm>
          </p:grpSpPr>
          <p:pic>
            <p:nvPicPr>
              <p:cNvPr id="22" name="Graphic 21" descr="Badge Copyright with solid fill">
                <a:extLst>
                  <a:ext uri="{FF2B5EF4-FFF2-40B4-BE49-F238E27FC236}">
                    <a16:creationId xmlns:a16="http://schemas.microsoft.com/office/drawing/2014/main" id="{C7A28474-AE26-E892-10D8-21F38DB9EA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97153" y="7686413"/>
                <a:ext cx="541938" cy="541938"/>
              </a:xfrm>
              <a:prstGeom prst="rect">
                <a:avLst/>
              </a:prstGeom>
            </p:spPr>
          </p:pic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13C72A9-AC1F-7CEA-C04C-B92CE01C71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21" y="7696200"/>
                <a:ext cx="14645640" cy="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4F9134-C52C-780C-9546-8B454495641E}"/>
                  </a:ext>
                </a:extLst>
              </p:cNvPr>
              <p:cNvSpPr txBox="1"/>
              <p:nvPr/>
            </p:nvSpPr>
            <p:spPr>
              <a:xfrm>
                <a:off x="586116" y="7791212"/>
                <a:ext cx="8023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 Rounded MT Bold" panose="020F0704030504030204" pitchFamily="34" charset="0"/>
                  </a:rPr>
                  <a:t> TU Chemnitz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Summer Term-2024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GROUP-4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Pressure Cooker Lid</a:t>
                </a:r>
                <a:endParaRPr lang="en-DE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9C48C63-061C-601B-1AAA-3CC97CF47C65}"/>
                  </a:ext>
                </a:extLst>
              </p:cNvPr>
              <p:cNvSpPr txBox="1"/>
              <p:nvPr/>
            </p:nvSpPr>
            <p:spPr>
              <a:xfrm>
                <a:off x="8900590" y="7791212"/>
                <a:ext cx="4836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Arial Rounded MT Bold" panose="020F0704030504030204" pitchFamily="34" charset="0"/>
                  </a:defRPr>
                </a:lvl1pPr>
              </a:lstStyle>
              <a:p>
                <a:r>
                  <a:rPr lang="en-US" dirty="0"/>
                  <a:t>LIFE CYCLE ENGINEERING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sz="1800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dirty="0"/>
                  <a:t>ADV MANUF</a:t>
                </a:r>
                <a:endParaRPr lang="en-DE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B46EC9-E983-467F-5195-58D7EB293D4A}"/>
                </a:ext>
              </a:extLst>
            </p:cNvPr>
            <p:cNvSpPr txBox="1"/>
            <p:nvPr/>
          </p:nvSpPr>
          <p:spPr>
            <a:xfrm>
              <a:off x="13913003" y="7696200"/>
              <a:ext cx="83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32</a:t>
              </a:r>
              <a:endParaRPr lang="en-DE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F3C9BC-5793-DD3C-1DEB-B52D18718A77}"/>
              </a:ext>
            </a:extLst>
          </p:cNvPr>
          <p:cNvGrpSpPr/>
          <p:nvPr/>
        </p:nvGrpSpPr>
        <p:grpSpPr>
          <a:xfrm>
            <a:off x="637198" y="4736733"/>
            <a:ext cx="13295509" cy="1863132"/>
            <a:chOff x="859692" y="4275625"/>
            <a:chExt cx="13295509" cy="186313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6B30E8C-A650-90A6-A802-EF946691DD86}"/>
                </a:ext>
              </a:extLst>
            </p:cNvPr>
            <p:cNvSpPr/>
            <p:nvPr/>
          </p:nvSpPr>
          <p:spPr>
            <a:xfrm>
              <a:off x="859692" y="4275625"/>
              <a:ext cx="13295509" cy="171536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38100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8414138-1884-C391-EFCE-8D32675EC238}"/>
                </a:ext>
              </a:extLst>
            </p:cNvPr>
            <p:cNvSpPr txBox="1"/>
            <p:nvPr/>
          </p:nvSpPr>
          <p:spPr>
            <a:xfrm>
              <a:off x="859692" y="4384431"/>
              <a:ext cx="1329550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</a:pPr>
              <a:r>
                <a:rPr kumimoji="0" lang="en-DE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Steel has significantly lower life cycle costs compared to aluminium.</a:t>
              </a:r>
              <a:endParaRPr kumimoji="0" lang="en-US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</a:pPr>
              <a:endPara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</a:pPr>
              <a:r>
                <a:rPr kumimoji="0" lang="en-DE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The life cycle impact analysis score is much lower for steel than for aluminium, indicating a smaller environmental impact.</a:t>
              </a:r>
              <a:endParaRPr kumimoji="0" lang="en-US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</a:pPr>
              <a:endParaRPr kumimoji="0" lang="en-DE" altLang="en-DE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</a:pPr>
              <a:r>
                <a:rPr kumimoji="0" lang="en-DE" altLang="en-DE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Aluminium has a higher functional analysis percentage, suggesting better performance or efficiency compared to steel. </a:t>
              </a:r>
            </a:p>
            <a:p>
              <a:endParaRPr lang="en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978500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327160A-A37A-3D23-9BF3-8911B29FEF24}"/>
              </a:ext>
            </a:extLst>
          </p:cNvPr>
          <p:cNvSpPr/>
          <p:nvPr/>
        </p:nvSpPr>
        <p:spPr>
          <a:xfrm>
            <a:off x="13798446" y="7705988"/>
            <a:ext cx="839573" cy="5236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1875D5-273A-467D-F91A-90BB46818CCA}"/>
              </a:ext>
            </a:extLst>
          </p:cNvPr>
          <p:cNvGrpSpPr/>
          <p:nvPr/>
        </p:nvGrpSpPr>
        <p:grpSpPr>
          <a:xfrm>
            <a:off x="-7621" y="7686413"/>
            <a:ext cx="14645640" cy="541938"/>
            <a:chOff x="-7621" y="7686413"/>
            <a:chExt cx="14645640" cy="541938"/>
          </a:xfrm>
        </p:grpSpPr>
        <p:pic>
          <p:nvPicPr>
            <p:cNvPr id="23" name="Graphic 22" descr="Badge Copyright with solid fill">
              <a:extLst>
                <a:ext uri="{FF2B5EF4-FFF2-40B4-BE49-F238E27FC236}">
                  <a16:creationId xmlns:a16="http://schemas.microsoft.com/office/drawing/2014/main" id="{58649963-7AD5-A0FA-55B8-3185D7779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3" y="7686413"/>
              <a:ext cx="541938" cy="541938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A7008C-58DF-953A-7A24-83290DA7EC62}"/>
                </a:ext>
              </a:extLst>
            </p:cNvPr>
            <p:cNvCxnSpPr>
              <a:cxnSpLocks/>
            </p:cNvCxnSpPr>
            <p:nvPr/>
          </p:nvCxnSpPr>
          <p:spPr>
            <a:xfrm>
              <a:off x="-7621" y="7696200"/>
              <a:ext cx="14645640" cy="0"/>
            </a:xfrm>
            <a:prstGeom prst="lin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CCD69F-3DC4-1C2C-FF9F-C7DE2DD2A30E}"/>
                </a:ext>
              </a:extLst>
            </p:cNvPr>
            <p:cNvSpPr txBox="1"/>
            <p:nvPr/>
          </p:nvSpPr>
          <p:spPr>
            <a:xfrm>
              <a:off x="586116" y="7791212"/>
              <a:ext cx="8023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0"/>
                </a:rPr>
                <a:t> TU Chemnitz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Summer Term-2024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GROUP-4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Pressure Cooker Lid</a:t>
              </a:r>
              <a:endParaRPr lang="en-DE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3E0C77-3507-156D-3CA9-35A066CFEFDB}"/>
                </a:ext>
              </a:extLst>
            </p:cNvPr>
            <p:cNvSpPr txBox="1"/>
            <p:nvPr/>
          </p:nvSpPr>
          <p:spPr>
            <a:xfrm>
              <a:off x="8900590" y="7791212"/>
              <a:ext cx="4836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Arial Rounded MT Bold" panose="020F0704030504030204" pitchFamily="34" charset="0"/>
                </a:defRPr>
              </a:lvl1pPr>
            </a:lstStyle>
            <a:p>
              <a:r>
                <a:rPr lang="en-US" dirty="0"/>
                <a:t>LIFE CYCLE ENGINEERING</a:t>
              </a:r>
              <a:r>
                <a:rPr lang="en-US" dirty="0">
                  <a:latin typeface="Arial Rounded MT Bold" panose="020F0704030504030204" pitchFamily="34" charset="0"/>
                </a:rPr>
                <a:t> </a:t>
              </a:r>
              <a:r>
                <a:rPr lang="en-US" sz="1800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</a:t>
              </a:r>
              <a:r>
                <a:rPr lang="en-US" dirty="0"/>
                <a:t>ADV MANUF</a:t>
              </a:r>
              <a:endParaRPr lang="en-DE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5E96A5D-1D52-26F1-44B5-273D941A7663}"/>
              </a:ext>
            </a:extLst>
          </p:cNvPr>
          <p:cNvSpPr txBox="1"/>
          <p:nvPr/>
        </p:nvSpPr>
        <p:spPr>
          <a:xfrm>
            <a:off x="14044284" y="7696200"/>
            <a:ext cx="453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</a:t>
            </a:r>
            <a:endParaRPr lang="en-DE" sz="28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F73140-C031-833F-4CAE-D423277BEEEF}"/>
              </a:ext>
            </a:extLst>
          </p:cNvPr>
          <p:cNvGrpSpPr/>
          <p:nvPr/>
        </p:nvGrpSpPr>
        <p:grpSpPr>
          <a:xfrm>
            <a:off x="-378869" y="-748126"/>
            <a:ext cx="15009269" cy="2820841"/>
            <a:chOff x="-407657" y="-765341"/>
            <a:chExt cx="15009269" cy="282084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367C92D-F638-7F44-9486-2DE446ACBC20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C65BE7F-4D88-FE19-607E-2A08D4A8F89D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9" name="Picture 28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CA5DF628-B41B-2E35-F94D-7269A44334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DCBDC97-0C15-8117-0644-3DFF71E1C018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CONTENTS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C7D27EA-BB46-2C02-FFD7-EF93D02C03D6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25B34EF-3010-F72E-1DC5-72F6B78B1326}"/>
              </a:ext>
            </a:extLst>
          </p:cNvPr>
          <p:cNvGrpSpPr/>
          <p:nvPr/>
        </p:nvGrpSpPr>
        <p:grpSpPr>
          <a:xfrm>
            <a:off x="-16112" y="1330948"/>
            <a:ext cx="2896340" cy="6369727"/>
            <a:chOff x="-16112" y="1330948"/>
            <a:chExt cx="2896340" cy="6369727"/>
          </a:xfrm>
          <a:solidFill>
            <a:schemeClr val="bg1">
              <a:lumMod val="50000"/>
            </a:schemeClr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2C80003-126B-CE69-0F72-BA4EA886050A}"/>
                </a:ext>
              </a:extLst>
            </p:cNvPr>
            <p:cNvGrpSpPr/>
            <p:nvPr/>
          </p:nvGrpSpPr>
          <p:grpSpPr>
            <a:xfrm>
              <a:off x="-16112" y="1330948"/>
              <a:ext cx="2896340" cy="6369727"/>
              <a:chOff x="-16112" y="1330948"/>
              <a:chExt cx="2896340" cy="6369727"/>
            </a:xfrm>
            <a:grpFill/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1779BF5-7720-5D90-7DCD-9562AAF6DF72}"/>
                  </a:ext>
                </a:extLst>
              </p:cNvPr>
              <p:cNvSpPr/>
              <p:nvPr/>
            </p:nvSpPr>
            <p:spPr>
              <a:xfrm>
                <a:off x="-16112" y="1330948"/>
                <a:ext cx="2896340" cy="636972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ACC761-312C-FC72-C3BB-18CF5969623C}"/>
                  </a:ext>
                </a:extLst>
              </p:cNvPr>
              <p:cNvSpPr txBox="1"/>
              <p:nvPr/>
            </p:nvSpPr>
            <p:spPr>
              <a:xfrm>
                <a:off x="229143" y="2236968"/>
                <a:ext cx="2526710" cy="156966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LIFE CYCLE IMPACT ANALYSIS</a:t>
                </a:r>
                <a:endParaRPr lang="en-DE" sz="32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64E4DD-9E5E-8C63-545A-DD9B6F7B5E04}"/>
                  </a:ext>
                </a:extLst>
              </p:cNvPr>
              <p:cNvSpPr txBox="1"/>
              <p:nvPr/>
            </p:nvSpPr>
            <p:spPr>
              <a:xfrm>
                <a:off x="445654" y="5815933"/>
                <a:ext cx="2057400" cy="1569660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dirty="0">
                    <a:solidFill>
                      <a:schemeClr val="bg1"/>
                    </a:solidFill>
                  </a:rPr>
                  <a:t>06.</a:t>
                </a:r>
                <a:endParaRPr lang="en-DE" sz="96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1" name="Graphic 40" descr="Continuous Improvement with solid fill">
              <a:extLst>
                <a:ext uri="{FF2B5EF4-FFF2-40B4-BE49-F238E27FC236}">
                  <a16:creationId xmlns:a16="http://schemas.microsoft.com/office/drawing/2014/main" id="{B2BE9E23-2E0D-15BD-F9C7-096A5FFDD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1143" y="4486404"/>
              <a:ext cx="914400" cy="9144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96CAE02-D2EF-F07A-C07A-858553F6E52F}"/>
              </a:ext>
            </a:extLst>
          </p:cNvPr>
          <p:cNvGrpSpPr/>
          <p:nvPr/>
        </p:nvGrpSpPr>
        <p:grpSpPr>
          <a:xfrm>
            <a:off x="2880228" y="1321999"/>
            <a:ext cx="2971463" cy="6369727"/>
            <a:chOff x="2880228" y="1330948"/>
            <a:chExt cx="2971463" cy="6369727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9758699-6255-B984-059E-4DFEBC2D924F}"/>
                </a:ext>
              </a:extLst>
            </p:cNvPr>
            <p:cNvGrpSpPr/>
            <p:nvPr/>
          </p:nvGrpSpPr>
          <p:grpSpPr>
            <a:xfrm>
              <a:off x="2880228" y="1330948"/>
              <a:ext cx="2971463" cy="6369727"/>
              <a:chOff x="2880228" y="1330948"/>
              <a:chExt cx="2971463" cy="6369727"/>
            </a:xfrm>
            <a:grpFill/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AA1C14-A127-1EF3-2666-242FD5567B8E}"/>
                  </a:ext>
                </a:extLst>
              </p:cNvPr>
              <p:cNvSpPr/>
              <p:nvPr/>
            </p:nvSpPr>
            <p:spPr>
              <a:xfrm>
                <a:off x="2880228" y="1330948"/>
                <a:ext cx="2971463" cy="636972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2F2FAAF-D6F4-860B-28D1-9FD95B5D3082}"/>
                  </a:ext>
                </a:extLst>
              </p:cNvPr>
              <p:cNvGrpSpPr/>
              <p:nvPr/>
            </p:nvGrpSpPr>
            <p:grpSpPr>
              <a:xfrm>
                <a:off x="2930526" y="2334230"/>
                <a:ext cx="2879358" cy="5056699"/>
                <a:chOff x="2930526" y="2334230"/>
                <a:chExt cx="2879358" cy="5056699"/>
              </a:xfrm>
              <a:grpFill/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ADB66CC-A019-C3A0-8ED9-FEA1A5B63626}"/>
                    </a:ext>
                  </a:extLst>
                </p:cNvPr>
                <p:cNvSpPr txBox="1"/>
                <p:nvPr/>
              </p:nvSpPr>
              <p:spPr>
                <a:xfrm>
                  <a:off x="2930526" y="2334230"/>
                  <a:ext cx="2879358" cy="1077218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solidFill>
                        <a:schemeClr val="bg1"/>
                      </a:solidFill>
                      <a:latin typeface="Aharoni" panose="02010803020104030203" pitchFamily="2" charset="-79"/>
                      <a:cs typeface="Aharoni" panose="02010803020104030203" pitchFamily="2" charset="-79"/>
                    </a:rPr>
                    <a:t>FUNCTIONAL ASSESSMENT</a:t>
                  </a:r>
                  <a:endParaRPr lang="en-DE" dirty="0"/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B3F649C-FD7C-D638-FF2E-AC4D83BFABE1}"/>
                    </a:ext>
                  </a:extLst>
                </p:cNvPr>
                <p:cNvSpPr txBox="1"/>
                <p:nvPr/>
              </p:nvSpPr>
              <p:spPr>
                <a:xfrm>
                  <a:off x="3296230" y="5821269"/>
                  <a:ext cx="2057400" cy="1569660"/>
                </a:xfrm>
                <a:prstGeom prst="rect">
                  <a:avLst/>
                </a:prstGeom>
                <a:grp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9600" dirty="0">
                      <a:solidFill>
                        <a:schemeClr val="bg1">
                          <a:lumMod val="85000"/>
                        </a:schemeClr>
                      </a:solidFill>
                    </a:rPr>
                    <a:t>07.</a:t>
                  </a:r>
                  <a:endParaRPr lang="en-DE" sz="96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p:grpSp>
        </p:grpSp>
        <p:pic>
          <p:nvPicPr>
            <p:cNvPr id="43" name="Graphic 42" descr="Ecommerce with solid fill">
              <a:extLst>
                <a:ext uri="{FF2B5EF4-FFF2-40B4-BE49-F238E27FC236}">
                  <a16:creationId xmlns:a16="http://schemas.microsoft.com/office/drawing/2014/main" id="{CECDB563-A98F-FE96-1FB8-CC9E17F83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33410" y="4521563"/>
              <a:ext cx="914400" cy="9144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DDCBDED-9643-D139-6483-2A53B5BD649D}"/>
              </a:ext>
            </a:extLst>
          </p:cNvPr>
          <p:cNvGrpSpPr/>
          <p:nvPr/>
        </p:nvGrpSpPr>
        <p:grpSpPr>
          <a:xfrm>
            <a:off x="5860182" y="1325716"/>
            <a:ext cx="3100480" cy="6369727"/>
            <a:chOff x="5851691" y="1325716"/>
            <a:chExt cx="3100480" cy="6369727"/>
          </a:xfrm>
          <a:solidFill>
            <a:schemeClr val="tx1">
              <a:lumMod val="75000"/>
              <a:lumOff val="25000"/>
            </a:schemeClr>
          </a:solidFill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BDB5223-22F4-5234-3934-BFE4E7EC4D88}"/>
                </a:ext>
              </a:extLst>
            </p:cNvPr>
            <p:cNvGrpSpPr/>
            <p:nvPr/>
          </p:nvGrpSpPr>
          <p:grpSpPr>
            <a:xfrm>
              <a:off x="5851691" y="1325716"/>
              <a:ext cx="3100480" cy="6369727"/>
              <a:chOff x="5874455" y="1325716"/>
              <a:chExt cx="3077716" cy="6369727"/>
            </a:xfrm>
            <a:grpFill/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08E9794-4F5F-9805-D40F-CD531C2E0852}"/>
                  </a:ext>
                </a:extLst>
              </p:cNvPr>
              <p:cNvSpPr/>
              <p:nvPr/>
            </p:nvSpPr>
            <p:spPr>
              <a:xfrm>
                <a:off x="5874455" y="1325716"/>
                <a:ext cx="3077716" cy="636972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20F3B6-05CD-48E6-B0A2-FB673B448807}"/>
                  </a:ext>
                </a:extLst>
              </p:cNvPr>
              <p:cNvSpPr txBox="1"/>
              <p:nvPr/>
            </p:nvSpPr>
            <p:spPr>
              <a:xfrm>
                <a:off x="6298629" y="5813895"/>
                <a:ext cx="2057400" cy="1569660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dirty="0">
                    <a:solidFill>
                      <a:schemeClr val="bg1">
                        <a:lumMod val="75000"/>
                      </a:schemeClr>
                    </a:solidFill>
                  </a:rPr>
                  <a:t>08.</a:t>
                </a:r>
                <a:endParaRPr lang="en-DE" sz="96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47D82E-0868-C784-464A-3E40A1FC8038}"/>
                  </a:ext>
                </a:extLst>
              </p:cNvPr>
              <p:cNvSpPr txBox="1"/>
              <p:nvPr/>
            </p:nvSpPr>
            <p:spPr>
              <a:xfrm>
                <a:off x="5909035" y="2325281"/>
                <a:ext cx="2895066" cy="1077218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USE PHASE ANALYSIS</a:t>
                </a:r>
                <a:endParaRPr lang="en-DE" sz="3200" dirty="0"/>
              </a:p>
            </p:txBody>
          </p:sp>
        </p:grpSp>
        <p:pic>
          <p:nvPicPr>
            <p:cNvPr id="57" name="Graphic 56" descr="Gears with solid fill">
              <a:extLst>
                <a:ext uri="{FF2B5EF4-FFF2-40B4-BE49-F238E27FC236}">
                  <a16:creationId xmlns:a16="http://schemas.microsoft.com/office/drawing/2014/main" id="{60C32A90-D653-DE21-561E-161DBC6B1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87567" y="4521563"/>
              <a:ext cx="914400" cy="9144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8E1BFAC-41C7-C739-E6B1-0E4FC9102FA1}"/>
              </a:ext>
            </a:extLst>
          </p:cNvPr>
          <p:cNvGrpSpPr/>
          <p:nvPr/>
        </p:nvGrpSpPr>
        <p:grpSpPr>
          <a:xfrm>
            <a:off x="8929407" y="1325717"/>
            <a:ext cx="2820765" cy="6369727"/>
            <a:chOff x="8929407" y="1325717"/>
            <a:chExt cx="2820765" cy="6369727"/>
          </a:xfrm>
          <a:solidFill>
            <a:schemeClr val="tx1">
              <a:lumMod val="85000"/>
              <a:lumOff val="15000"/>
            </a:schemeClr>
          </a:solidFill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7FC8CC4-3F0B-9B08-E2F0-E7537BB67C96}"/>
                </a:ext>
              </a:extLst>
            </p:cNvPr>
            <p:cNvGrpSpPr/>
            <p:nvPr/>
          </p:nvGrpSpPr>
          <p:grpSpPr>
            <a:xfrm>
              <a:off x="8929407" y="1325717"/>
              <a:ext cx="2820765" cy="6369727"/>
              <a:chOff x="8929407" y="1325717"/>
              <a:chExt cx="2820765" cy="6369727"/>
            </a:xfrm>
            <a:grpFill/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2FC4245-2399-A4D9-40BA-BEECBE122803}"/>
                  </a:ext>
                </a:extLst>
              </p:cNvPr>
              <p:cNvSpPr/>
              <p:nvPr/>
            </p:nvSpPr>
            <p:spPr>
              <a:xfrm>
                <a:off x="8929407" y="1325717"/>
                <a:ext cx="2820765" cy="636972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02A26AC-0D0D-9ADE-4929-A224D7455273}"/>
                  </a:ext>
                </a:extLst>
              </p:cNvPr>
              <p:cNvSpPr txBox="1"/>
              <p:nvPr/>
            </p:nvSpPr>
            <p:spPr>
              <a:xfrm>
                <a:off x="9311089" y="5811950"/>
                <a:ext cx="2057400" cy="1569660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dirty="0">
                    <a:solidFill>
                      <a:schemeClr val="bg1">
                        <a:lumMod val="50000"/>
                      </a:schemeClr>
                    </a:solidFill>
                  </a:rPr>
                  <a:t>09.</a:t>
                </a:r>
                <a:endParaRPr lang="en-DE" sz="96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2516FC-77FB-A685-ED80-F97CB4AE16A6}"/>
                  </a:ext>
                </a:extLst>
              </p:cNvPr>
              <p:cNvSpPr txBox="1"/>
              <p:nvPr/>
            </p:nvSpPr>
            <p:spPr>
              <a:xfrm>
                <a:off x="9075089" y="2325281"/>
                <a:ext cx="2529399" cy="1077218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TERNARY DIAGRAM</a:t>
                </a:r>
                <a:endParaRPr lang="en-DE" dirty="0"/>
              </a:p>
            </p:txBody>
          </p:sp>
        </p:grpSp>
        <p:pic>
          <p:nvPicPr>
            <p:cNvPr id="59" name="Graphic 58" descr="Coins with solid fill">
              <a:extLst>
                <a:ext uri="{FF2B5EF4-FFF2-40B4-BE49-F238E27FC236}">
                  <a16:creationId xmlns:a16="http://schemas.microsoft.com/office/drawing/2014/main" id="{73F0CB70-1D1F-0404-032D-D6F3A7561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858341" y="4525327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92CE215-61E6-8C80-C2D5-AFCEAF4595CC}"/>
              </a:ext>
            </a:extLst>
          </p:cNvPr>
          <p:cNvGrpSpPr/>
          <p:nvPr/>
        </p:nvGrpSpPr>
        <p:grpSpPr>
          <a:xfrm>
            <a:off x="11755785" y="1310829"/>
            <a:ext cx="2882233" cy="6369727"/>
            <a:chOff x="11755785" y="1310829"/>
            <a:chExt cx="2882233" cy="6369727"/>
          </a:xfrm>
          <a:solidFill>
            <a:schemeClr val="tx1">
              <a:lumMod val="95000"/>
              <a:lumOff val="5000"/>
            </a:schemeClr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719BEC7-4F44-333F-79F3-C37A213D37E5}"/>
                </a:ext>
              </a:extLst>
            </p:cNvPr>
            <p:cNvGrpSpPr/>
            <p:nvPr/>
          </p:nvGrpSpPr>
          <p:grpSpPr>
            <a:xfrm>
              <a:off x="11755785" y="1310829"/>
              <a:ext cx="2882233" cy="6369727"/>
              <a:chOff x="11755785" y="1310829"/>
              <a:chExt cx="2882233" cy="6369727"/>
            </a:xfrm>
            <a:grpFill/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55F497F-673C-7715-52D3-CE9D4529D06A}"/>
                  </a:ext>
                </a:extLst>
              </p:cNvPr>
              <p:cNvSpPr/>
              <p:nvPr/>
            </p:nvSpPr>
            <p:spPr>
              <a:xfrm>
                <a:off x="11755785" y="1310829"/>
                <a:ext cx="2882233" cy="636972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B7124-CC3F-7DA2-2717-E2FB5B5189C3}"/>
                  </a:ext>
                </a:extLst>
              </p:cNvPr>
              <p:cNvSpPr txBox="1"/>
              <p:nvPr/>
            </p:nvSpPr>
            <p:spPr>
              <a:xfrm>
                <a:off x="12358372" y="5811950"/>
                <a:ext cx="2057400" cy="1569660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9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10.</a:t>
                </a:r>
                <a:endParaRPr lang="en-DE" sz="96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3D0C90-1459-2667-F936-C8BF3A7BDA9E}"/>
                  </a:ext>
                </a:extLst>
              </p:cNvPr>
              <p:cNvSpPr txBox="1"/>
              <p:nvPr/>
            </p:nvSpPr>
            <p:spPr>
              <a:xfrm>
                <a:off x="11963299" y="2571502"/>
                <a:ext cx="2534813" cy="584775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SUMMARY</a:t>
                </a:r>
                <a:endParaRPr lang="en-DE" dirty="0"/>
              </a:p>
            </p:txBody>
          </p:sp>
        </p:grpSp>
        <p:pic>
          <p:nvPicPr>
            <p:cNvPr id="61" name="Graphic 60" descr="Supply And Demand outline">
              <a:extLst>
                <a:ext uri="{FF2B5EF4-FFF2-40B4-BE49-F238E27FC236}">
                  <a16:creationId xmlns:a16="http://schemas.microsoft.com/office/drawing/2014/main" id="{907C12F2-3C7D-F0C7-CB44-F13C0C066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790843" y="45253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8690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36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36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36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36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36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1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1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36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3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3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75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3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3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7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1124-8359-C121-9B1B-FFF61C53B33A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4AD525-1C1E-2ED5-6222-85A168121264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96D8C72-5460-9C90-A3B2-8D9007BFA866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4" name="Picture 3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CAB11260-4085-A861-FC21-565B9DEDA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A1527B-B5F0-8560-6DBB-228C5501FD2D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 END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045B30-B340-7C7B-CDB7-9CE7B64FBA4F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DD1BA25-063B-3610-6E66-22A7DBB10C7B}"/>
              </a:ext>
            </a:extLst>
          </p:cNvPr>
          <p:cNvSpPr txBox="1"/>
          <p:nvPr/>
        </p:nvSpPr>
        <p:spPr>
          <a:xfrm>
            <a:off x="3001108" y="3453080"/>
            <a:ext cx="88779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latin typeface="Edwardian Script ITC" panose="030303020407070D0804" pitchFamily="66" charset="0"/>
              </a:rPr>
              <a:t>That’s All Folks</a:t>
            </a:r>
            <a:endParaRPr lang="en-DE" sz="12000" dirty="0">
              <a:latin typeface="Edwardian Script ITC" panose="030303020407070D0804" pitchFamily="66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1D7E86-5CE9-0690-A1C6-07318595B158}"/>
              </a:ext>
            </a:extLst>
          </p:cNvPr>
          <p:cNvGrpSpPr/>
          <p:nvPr/>
        </p:nvGrpSpPr>
        <p:grpSpPr>
          <a:xfrm>
            <a:off x="-7621" y="7686413"/>
            <a:ext cx="14760197" cy="543187"/>
            <a:chOff x="-7621" y="7686413"/>
            <a:chExt cx="14760197" cy="54318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8264CA7-A7B9-D412-2085-0A99A113CF5E}"/>
                </a:ext>
              </a:extLst>
            </p:cNvPr>
            <p:cNvSpPr/>
            <p:nvPr/>
          </p:nvSpPr>
          <p:spPr>
            <a:xfrm>
              <a:off x="13798446" y="7705988"/>
              <a:ext cx="839573" cy="52361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09DB309-0B6D-04F1-3AA7-201AF8479DFD}"/>
                </a:ext>
              </a:extLst>
            </p:cNvPr>
            <p:cNvGrpSpPr/>
            <p:nvPr/>
          </p:nvGrpSpPr>
          <p:grpSpPr>
            <a:xfrm>
              <a:off x="-7621" y="7686413"/>
              <a:ext cx="14645640" cy="541938"/>
              <a:chOff x="-7621" y="7686413"/>
              <a:chExt cx="14645640" cy="541938"/>
            </a:xfrm>
          </p:grpSpPr>
          <p:pic>
            <p:nvPicPr>
              <p:cNvPr id="21" name="Graphic 20" descr="Badge Copyright with solid fill">
                <a:extLst>
                  <a:ext uri="{FF2B5EF4-FFF2-40B4-BE49-F238E27FC236}">
                    <a16:creationId xmlns:a16="http://schemas.microsoft.com/office/drawing/2014/main" id="{57218E1A-9498-9A60-8808-0C6B42395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97153" y="7686413"/>
                <a:ext cx="541938" cy="541938"/>
              </a:xfrm>
              <a:prstGeom prst="rect">
                <a:avLst/>
              </a:prstGeom>
            </p:spPr>
          </p:pic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6B360B-39B2-FBA9-0869-036C8D533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21" y="7696200"/>
                <a:ext cx="14645640" cy="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1EB0341-7C72-7B98-5C5C-283686B1FD6E}"/>
                  </a:ext>
                </a:extLst>
              </p:cNvPr>
              <p:cNvSpPr txBox="1"/>
              <p:nvPr/>
            </p:nvSpPr>
            <p:spPr>
              <a:xfrm>
                <a:off x="586116" y="7791212"/>
                <a:ext cx="8023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 Rounded MT Bold" panose="020F0704030504030204" pitchFamily="34" charset="0"/>
                  </a:rPr>
                  <a:t> TU Chemnitz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Summer Term-2024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GROUP-4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Pressure Cooker Lid</a:t>
                </a:r>
                <a:endParaRPr lang="en-DE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6B45DA-A86D-FF1C-C883-E5D08FFC4576}"/>
                  </a:ext>
                </a:extLst>
              </p:cNvPr>
              <p:cNvSpPr txBox="1"/>
              <p:nvPr/>
            </p:nvSpPr>
            <p:spPr>
              <a:xfrm>
                <a:off x="8900590" y="7791212"/>
                <a:ext cx="4836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Arial Rounded MT Bold" panose="020F0704030504030204" pitchFamily="34" charset="0"/>
                  </a:defRPr>
                </a:lvl1pPr>
              </a:lstStyle>
              <a:p>
                <a:r>
                  <a:rPr lang="en-US" dirty="0"/>
                  <a:t>LIFE CYCLE ENGINEERING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sz="1800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dirty="0"/>
                  <a:t>ADV MANUF</a:t>
                </a:r>
                <a:endParaRPr lang="en-DE" dirty="0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87E6A2-61AD-691C-6768-99CC3880DE37}"/>
                </a:ext>
              </a:extLst>
            </p:cNvPr>
            <p:cNvSpPr txBox="1"/>
            <p:nvPr/>
          </p:nvSpPr>
          <p:spPr>
            <a:xfrm>
              <a:off x="13913003" y="7696200"/>
              <a:ext cx="8395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chemeClr val="bg1"/>
                  </a:solidFill>
                </a:rPr>
                <a:t>33</a:t>
              </a:r>
              <a:endParaRPr lang="en-DE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586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327160A-A37A-3D23-9BF3-8911B29FEF24}"/>
              </a:ext>
            </a:extLst>
          </p:cNvPr>
          <p:cNvSpPr/>
          <p:nvPr/>
        </p:nvSpPr>
        <p:spPr>
          <a:xfrm>
            <a:off x="13798446" y="7705988"/>
            <a:ext cx="839573" cy="5236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1875D5-273A-467D-F91A-90BB46818CCA}"/>
              </a:ext>
            </a:extLst>
          </p:cNvPr>
          <p:cNvGrpSpPr/>
          <p:nvPr/>
        </p:nvGrpSpPr>
        <p:grpSpPr>
          <a:xfrm>
            <a:off x="-7621" y="7686413"/>
            <a:ext cx="14645640" cy="541938"/>
            <a:chOff x="-7621" y="7686413"/>
            <a:chExt cx="14645640" cy="541938"/>
          </a:xfrm>
        </p:grpSpPr>
        <p:pic>
          <p:nvPicPr>
            <p:cNvPr id="23" name="Graphic 22" descr="Badge Copyright with solid fill">
              <a:extLst>
                <a:ext uri="{FF2B5EF4-FFF2-40B4-BE49-F238E27FC236}">
                  <a16:creationId xmlns:a16="http://schemas.microsoft.com/office/drawing/2014/main" id="{58649963-7AD5-A0FA-55B8-3185D7779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97153" y="7686413"/>
              <a:ext cx="541938" cy="541938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A7008C-58DF-953A-7A24-83290DA7EC62}"/>
                </a:ext>
              </a:extLst>
            </p:cNvPr>
            <p:cNvCxnSpPr>
              <a:cxnSpLocks/>
            </p:cNvCxnSpPr>
            <p:nvPr/>
          </p:nvCxnSpPr>
          <p:spPr>
            <a:xfrm>
              <a:off x="-7621" y="7696200"/>
              <a:ext cx="14645640" cy="0"/>
            </a:xfrm>
            <a:prstGeom prst="lin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CCD69F-3DC4-1C2C-FF9F-C7DE2DD2A30E}"/>
                </a:ext>
              </a:extLst>
            </p:cNvPr>
            <p:cNvSpPr txBox="1"/>
            <p:nvPr/>
          </p:nvSpPr>
          <p:spPr>
            <a:xfrm>
              <a:off x="586116" y="7791212"/>
              <a:ext cx="8023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0"/>
                </a:rPr>
                <a:t> TU Chemnitz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Summer Term-2024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GROUP-4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Pressure Cooker Lid</a:t>
              </a:r>
              <a:endParaRPr lang="en-DE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3E0C77-3507-156D-3CA9-35A066CFEFDB}"/>
                </a:ext>
              </a:extLst>
            </p:cNvPr>
            <p:cNvSpPr txBox="1"/>
            <p:nvPr/>
          </p:nvSpPr>
          <p:spPr>
            <a:xfrm>
              <a:off x="8900590" y="7791212"/>
              <a:ext cx="4836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Arial Rounded MT Bold" panose="020F0704030504030204" pitchFamily="34" charset="0"/>
                </a:defRPr>
              </a:lvl1pPr>
            </a:lstStyle>
            <a:p>
              <a:r>
                <a:rPr lang="en-US" dirty="0"/>
                <a:t>LIFE CYCLE ENGINEERING</a:t>
              </a:r>
              <a:r>
                <a:rPr lang="en-US" dirty="0">
                  <a:latin typeface="Arial Rounded MT Bold" panose="020F0704030504030204" pitchFamily="34" charset="0"/>
                </a:rPr>
                <a:t> </a:t>
              </a:r>
              <a:r>
                <a:rPr lang="en-US" sz="1800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</a:t>
              </a:r>
              <a:r>
                <a:rPr lang="en-US" dirty="0"/>
                <a:t>ADV MANUF</a:t>
              </a:r>
              <a:endParaRPr lang="en-DE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5E96A5D-1D52-26F1-44B5-273D941A7663}"/>
              </a:ext>
            </a:extLst>
          </p:cNvPr>
          <p:cNvSpPr txBox="1"/>
          <p:nvPr/>
        </p:nvSpPr>
        <p:spPr>
          <a:xfrm>
            <a:off x="14044284" y="7696200"/>
            <a:ext cx="453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4</a:t>
            </a:r>
            <a:endParaRPr lang="en-DE" sz="28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A02CEB-BA77-EC64-C3D9-2A702D65E901}"/>
              </a:ext>
            </a:extLst>
          </p:cNvPr>
          <p:cNvGrpSpPr/>
          <p:nvPr/>
        </p:nvGrpSpPr>
        <p:grpSpPr>
          <a:xfrm>
            <a:off x="604782" y="2193792"/>
            <a:ext cx="5664200" cy="5311775"/>
            <a:chOff x="4657996" y="985077"/>
            <a:chExt cx="5664200" cy="5311775"/>
          </a:xfrm>
        </p:grpSpPr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id="{602F1967-BC02-499A-D6F1-11B286C685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7996" y="985077"/>
              <a:ext cx="5664200" cy="5311775"/>
              <a:chOff x="2901821" y="111967"/>
              <a:chExt cx="6167535" cy="6116216"/>
            </a:xfrm>
          </p:grpSpPr>
          <p:pic>
            <p:nvPicPr>
              <p:cNvPr id="5" name="Picture 6">
                <a:extLst>
                  <a:ext uri="{FF2B5EF4-FFF2-40B4-BE49-F238E27FC236}">
                    <a16:creationId xmlns:a16="http://schemas.microsoft.com/office/drawing/2014/main" id="{E2277A66-4EEA-558F-8CC5-E2C8220E16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17" t="14149" r="25862" b="17007"/>
              <a:stretch>
                <a:fillRect/>
              </a:stretch>
            </p:blipFill>
            <p:spPr bwMode="auto">
              <a:xfrm>
                <a:off x="2901821" y="1506894"/>
                <a:ext cx="6167535" cy="4721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7">
                <a:extLst>
                  <a:ext uri="{FF2B5EF4-FFF2-40B4-BE49-F238E27FC236}">
                    <a16:creationId xmlns:a16="http://schemas.microsoft.com/office/drawing/2014/main" id="{FCDF9062-7D8E-6BB0-14AF-3243908B95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643" t="35042" r="21794" b="28986"/>
              <a:stretch>
                <a:fillRect/>
              </a:stretch>
            </p:blipFill>
            <p:spPr bwMode="auto">
              <a:xfrm>
                <a:off x="3595397" y="111967"/>
                <a:ext cx="4978436" cy="21408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125683-4EE8-3442-2907-14C9BDB8CED9}"/>
                </a:ext>
              </a:extLst>
            </p:cNvPr>
            <p:cNvSpPr/>
            <p:nvPr/>
          </p:nvSpPr>
          <p:spPr>
            <a:xfrm>
              <a:off x="5151120" y="1107440"/>
              <a:ext cx="4328160" cy="1477533"/>
            </a:xfrm>
            <a:prstGeom prst="rect">
              <a:avLst/>
            </a:prstGeom>
            <a:noFill/>
            <a:ln w="38100" cap="flat" cmpd="sng" algn="ctr">
              <a:solidFill>
                <a:srgbClr val="123375"/>
              </a:solidFill>
              <a:prstDash val="dash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8355BE77-3036-FE52-7A76-8D297F996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32516" r="23438" b="27483"/>
          <a:stretch>
            <a:fillRect/>
          </a:stretch>
        </p:blipFill>
        <p:spPr bwMode="auto">
          <a:xfrm>
            <a:off x="8620161" y="1884504"/>
            <a:ext cx="5181598" cy="238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850E434D-2027-EDBC-C930-7B3C9D312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3" t="35042" r="21794" b="28986"/>
          <a:stretch>
            <a:fillRect/>
          </a:stretch>
        </p:blipFill>
        <p:spPr bwMode="auto">
          <a:xfrm>
            <a:off x="8844020" y="4965700"/>
            <a:ext cx="5181598" cy="2147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470F5DD0-092B-9312-EA22-DBD447E31645}"/>
              </a:ext>
            </a:extLst>
          </p:cNvPr>
          <p:cNvSpPr/>
          <p:nvPr/>
        </p:nvSpPr>
        <p:spPr>
          <a:xfrm>
            <a:off x="6037758" y="3812266"/>
            <a:ext cx="2806262" cy="1525825"/>
          </a:xfrm>
          <a:prstGeom prst="striped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61048-374B-5468-F1B3-20E1F5A1FA99}"/>
              </a:ext>
            </a:extLst>
          </p:cNvPr>
          <p:cNvSpPr txBox="1"/>
          <p:nvPr/>
        </p:nvSpPr>
        <p:spPr>
          <a:xfrm>
            <a:off x="10042633" y="7113184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Selected Product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F73140-C031-833F-4CAE-D423277BEEEF}"/>
              </a:ext>
            </a:extLst>
          </p:cNvPr>
          <p:cNvGrpSpPr/>
          <p:nvPr/>
        </p:nvGrpSpPr>
        <p:grpSpPr>
          <a:xfrm>
            <a:off x="-378869" y="-755670"/>
            <a:ext cx="15009269" cy="2820841"/>
            <a:chOff x="-407657" y="-765341"/>
            <a:chExt cx="15009269" cy="282084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367C92D-F638-7F44-9486-2DE446ACBC20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C65BE7F-4D88-FE19-607E-2A08D4A8F89D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9" name="Picture 28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CA5DF628-B41B-2E35-F94D-7269A44334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DCBDC97-0C15-8117-0644-3DFF71E1C018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PRODUCT PITCH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C7D27EA-BB46-2C02-FFD7-EF93D02C03D6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5911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655C1124-8359-C121-9B1B-FFF61C53B33A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4AD525-1C1E-2ED5-6222-85A168121264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96D8C72-5460-9C90-A3B2-8D9007BFA866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4" name="Picture 3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CAB11260-4085-A861-FC21-565B9DEDA9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A1527B-B5F0-8560-6DBB-228C5501FD2D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PRODUCT PITCH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045B30-B340-7C7B-CDB7-9CE7B64FBA4F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5609ED-E902-05DE-1713-3F23FB368B6B}"/>
              </a:ext>
            </a:extLst>
          </p:cNvPr>
          <p:cNvGrpSpPr/>
          <p:nvPr/>
        </p:nvGrpSpPr>
        <p:grpSpPr>
          <a:xfrm>
            <a:off x="-7621" y="7686413"/>
            <a:ext cx="14645640" cy="543187"/>
            <a:chOff x="-7621" y="7686413"/>
            <a:chExt cx="14645640" cy="54318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6D0BB8-5DD9-A231-1CFC-3AF3DE968FE1}"/>
                </a:ext>
              </a:extLst>
            </p:cNvPr>
            <p:cNvSpPr/>
            <p:nvPr/>
          </p:nvSpPr>
          <p:spPr>
            <a:xfrm>
              <a:off x="13798446" y="7705988"/>
              <a:ext cx="839573" cy="523612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B74B16-F30B-1A4A-3ECD-074B2DF66629}"/>
                </a:ext>
              </a:extLst>
            </p:cNvPr>
            <p:cNvGrpSpPr/>
            <p:nvPr/>
          </p:nvGrpSpPr>
          <p:grpSpPr>
            <a:xfrm>
              <a:off x="-7621" y="7686413"/>
              <a:ext cx="14645640" cy="541938"/>
              <a:chOff x="-7621" y="7686413"/>
              <a:chExt cx="14645640" cy="541938"/>
            </a:xfrm>
          </p:grpSpPr>
          <p:pic>
            <p:nvPicPr>
              <p:cNvPr id="10" name="Graphic 9" descr="Badge Copyright with solid fill">
                <a:extLst>
                  <a:ext uri="{FF2B5EF4-FFF2-40B4-BE49-F238E27FC236}">
                    <a16:creationId xmlns:a16="http://schemas.microsoft.com/office/drawing/2014/main" id="{D9974FF4-AA80-E607-8F25-2868AC154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297153" y="7686413"/>
                <a:ext cx="541938" cy="541938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B3DECCC-33AD-0235-AEDD-47F86E41C7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621" y="7696200"/>
                <a:ext cx="14645640" cy="0"/>
              </a:xfrm>
              <a:prstGeom prst="line">
                <a:avLst/>
              </a:prstGeom>
              <a:ln w="285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6A880E-1885-40E0-E5FB-5A1E13435DB7}"/>
                  </a:ext>
                </a:extLst>
              </p:cNvPr>
              <p:cNvSpPr txBox="1"/>
              <p:nvPr/>
            </p:nvSpPr>
            <p:spPr>
              <a:xfrm>
                <a:off x="586116" y="7791212"/>
                <a:ext cx="8023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rial Rounded MT Bold" panose="020F0704030504030204" pitchFamily="34" charset="0"/>
                  </a:rPr>
                  <a:t> TU Chemnitz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Summer Term-2024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GROUP-4 </a:t>
                </a:r>
                <a:r>
                  <a:rPr lang="en-US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Pressure Cooker Lid</a:t>
                </a:r>
                <a:endParaRPr lang="en-DE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0AD163-33C1-FA9D-E295-A2FAC5FB1B2C}"/>
                  </a:ext>
                </a:extLst>
              </p:cNvPr>
              <p:cNvSpPr txBox="1"/>
              <p:nvPr/>
            </p:nvSpPr>
            <p:spPr>
              <a:xfrm>
                <a:off x="8900590" y="7791212"/>
                <a:ext cx="4836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Arial Rounded MT Bold" panose="020F0704030504030204" pitchFamily="34" charset="0"/>
                  </a:defRPr>
                </a:lvl1pPr>
              </a:lstStyle>
              <a:p>
                <a:r>
                  <a:rPr lang="en-US" dirty="0"/>
                  <a:t>LIFE CYCLE ENGINEERING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sz="1800" b="1" dirty="0"/>
                  <a:t>·</a:t>
                </a:r>
                <a:r>
                  <a:rPr lang="en-US" dirty="0">
                    <a:latin typeface="Arial Rounded MT Bold" panose="020F0704030504030204" pitchFamily="34" charset="0"/>
                  </a:rPr>
                  <a:t> </a:t>
                </a:r>
                <a:r>
                  <a:rPr lang="en-US" dirty="0"/>
                  <a:t>ADV MANUF</a:t>
                </a:r>
                <a:endParaRPr lang="en-DE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16C42A-3B0B-7907-B49B-3D9DF5AE5AD6}"/>
                </a:ext>
              </a:extLst>
            </p:cNvPr>
            <p:cNvSpPr txBox="1"/>
            <p:nvPr/>
          </p:nvSpPr>
          <p:spPr>
            <a:xfrm>
              <a:off x="14044284" y="7696200"/>
              <a:ext cx="453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5</a:t>
              </a:r>
              <a:endParaRPr lang="en-DE"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7">
            <a:extLst>
              <a:ext uri="{FF2B5EF4-FFF2-40B4-BE49-F238E27FC236}">
                <a16:creationId xmlns:a16="http://schemas.microsoft.com/office/drawing/2014/main" id="{8476BAE7-DDEB-D55D-DAC3-1D9CD55BC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43" t="35042" r="21794" b="28986"/>
          <a:stretch>
            <a:fillRect/>
          </a:stretch>
        </p:blipFill>
        <p:spPr bwMode="auto">
          <a:xfrm>
            <a:off x="272556" y="2397082"/>
            <a:ext cx="4572144" cy="18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CB6DADDE-D64F-F031-3C48-C99908799253}"/>
              </a:ext>
            </a:extLst>
          </p:cNvPr>
          <p:cNvGrpSpPr/>
          <p:nvPr/>
        </p:nvGrpSpPr>
        <p:grpSpPr>
          <a:xfrm>
            <a:off x="586114" y="1850571"/>
            <a:ext cx="3461657" cy="1507758"/>
            <a:chOff x="1407886" y="1589314"/>
            <a:chExt cx="3461657" cy="150775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9C39A11-63BE-3756-BC30-34B058475532}"/>
                </a:ext>
              </a:extLst>
            </p:cNvPr>
            <p:cNvCxnSpPr/>
            <p:nvPr/>
          </p:nvCxnSpPr>
          <p:spPr>
            <a:xfrm flipV="1">
              <a:off x="1407886" y="1669143"/>
              <a:ext cx="0" cy="1411018"/>
            </a:xfrm>
            <a:prstGeom prst="line">
              <a:avLst/>
            </a:prstGeom>
            <a:ln w="3810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B2FE0C-B85F-E93E-744B-AE4E1B4D7019}"/>
                </a:ext>
              </a:extLst>
            </p:cNvPr>
            <p:cNvCxnSpPr/>
            <p:nvPr/>
          </p:nvCxnSpPr>
          <p:spPr>
            <a:xfrm flipV="1">
              <a:off x="4869543" y="1686054"/>
              <a:ext cx="0" cy="1411018"/>
            </a:xfrm>
            <a:prstGeom prst="line">
              <a:avLst/>
            </a:prstGeom>
            <a:ln w="3810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78F8E6C-DEF5-A83F-1145-84933743FB77}"/>
                </a:ext>
              </a:extLst>
            </p:cNvPr>
            <p:cNvSpPr txBox="1"/>
            <p:nvPr/>
          </p:nvSpPr>
          <p:spPr>
            <a:xfrm>
              <a:off x="1502229" y="1589314"/>
              <a:ext cx="3156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Projected Surface Area</a:t>
              </a:r>
              <a:endParaRPr lang="en-DE" sz="2400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66AC286-6F0D-CE83-6136-2292BE3FE471}"/>
                </a:ext>
              </a:extLst>
            </p:cNvPr>
            <p:cNvCxnSpPr>
              <a:cxnSpLocks/>
            </p:cNvCxnSpPr>
            <p:nvPr/>
          </p:nvCxnSpPr>
          <p:spPr>
            <a:xfrm>
              <a:off x="1407886" y="1821542"/>
              <a:ext cx="25400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648CA3D-A540-C9A2-F039-AB5804B30394}"/>
                </a:ext>
              </a:extLst>
            </p:cNvPr>
            <p:cNvCxnSpPr>
              <a:cxnSpLocks/>
            </p:cNvCxnSpPr>
            <p:nvPr/>
          </p:nvCxnSpPr>
          <p:spPr>
            <a:xfrm>
              <a:off x="4499429" y="1843314"/>
              <a:ext cx="370114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713A2E8B-B359-6D4E-3644-0B630C3F2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169148"/>
              </p:ext>
            </p:extLst>
          </p:nvPr>
        </p:nvGraphicFramePr>
        <p:xfrm>
          <a:off x="201486" y="4602261"/>
          <a:ext cx="7033886" cy="22925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16943">
                  <a:extLst>
                    <a:ext uri="{9D8B030D-6E8A-4147-A177-3AD203B41FA5}">
                      <a16:colId xmlns:a16="http://schemas.microsoft.com/office/drawing/2014/main" val="3359175744"/>
                    </a:ext>
                  </a:extLst>
                </a:gridCol>
                <a:gridCol w="3516943">
                  <a:extLst>
                    <a:ext uri="{9D8B030D-6E8A-4147-A177-3AD203B41FA5}">
                      <a16:colId xmlns:a16="http://schemas.microsoft.com/office/drawing/2014/main" val="774128879"/>
                    </a:ext>
                  </a:extLst>
                </a:gridCol>
              </a:tblGrid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Material</a:t>
                      </a:r>
                      <a:endParaRPr lang="en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Steel</a:t>
                      </a:r>
                      <a:endParaRPr lang="en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118914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Surface Area</a:t>
                      </a:r>
                      <a:endParaRPr lang="en-D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178000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mm2</a:t>
                      </a:r>
                      <a:endParaRPr lang="en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924931952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Projected Area</a:t>
                      </a:r>
                      <a:endParaRPr lang="en-D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80777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mm2</a:t>
                      </a:r>
                      <a:endParaRPr lang="en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183335415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Thickness</a:t>
                      </a:r>
                      <a:endParaRPr lang="en-D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mm</a:t>
                      </a:r>
                      <a:endParaRPr lang="en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1963241102"/>
                  </a:ext>
                </a:extLst>
              </a:tr>
              <a:tr h="3765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Production Type</a:t>
                      </a:r>
                      <a:endParaRPr lang="en-D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Blanking and Stamping</a:t>
                      </a:r>
                      <a:endParaRPr lang="en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8291418"/>
                  </a:ext>
                </a:extLst>
              </a:tr>
              <a:tr h="3294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Total Material Required(per year)</a:t>
                      </a:r>
                      <a:endParaRPr lang="en-D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8424323.625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Kg</a:t>
                      </a:r>
                      <a:endParaRPr lang="en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130039841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2CBCFF6C-F9F9-C2C1-FE6B-D3F6633B1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741167"/>
              </p:ext>
            </p:extLst>
          </p:nvPr>
        </p:nvGraphicFramePr>
        <p:xfrm>
          <a:off x="7663543" y="4602260"/>
          <a:ext cx="6676570" cy="22943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38285">
                  <a:extLst>
                    <a:ext uri="{9D8B030D-6E8A-4147-A177-3AD203B41FA5}">
                      <a16:colId xmlns:a16="http://schemas.microsoft.com/office/drawing/2014/main" val="3359175744"/>
                    </a:ext>
                  </a:extLst>
                </a:gridCol>
                <a:gridCol w="3338285">
                  <a:extLst>
                    <a:ext uri="{9D8B030D-6E8A-4147-A177-3AD203B41FA5}">
                      <a16:colId xmlns:a16="http://schemas.microsoft.com/office/drawing/2014/main" val="774128879"/>
                    </a:ext>
                  </a:extLst>
                </a:gridCol>
              </a:tblGrid>
              <a:tr h="3747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Material</a:t>
                      </a:r>
                      <a:endParaRPr lang="en-D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Aluminium</a:t>
                      </a:r>
                      <a:endParaRPr lang="en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118914"/>
                  </a:ext>
                </a:extLst>
              </a:tr>
              <a:tr h="3747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Surface Area</a:t>
                      </a:r>
                      <a:endParaRPr lang="en-D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186000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mm2</a:t>
                      </a:r>
                      <a:endParaRPr lang="en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2924931952"/>
                  </a:ext>
                </a:extLst>
              </a:tr>
              <a:tr h="3747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Projected Area</a:t>
                      </a:r>
                      <a:endParaRPr lang="en-D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80777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mm2</a:t>
                      </a:r>
                      <a:endParaRPr lang="en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183335415"/>
                  </a:ext>
                </a:extLst>
              </a:tr>
              <a:tr h="3747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Thickness</a:t>
                      </a:r>
                      <a:endParaRPr lang="en-D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2.6 mm</a:t>
                      </a:r>
                      <a:endParaRPr lang="en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241102"/>
                  </a:ext>
                </a:extLst>
              </a:tr>
              <a:tr h="3747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Production Type</a:t>
                      </a:r>
                      <a:endParaRPr lang="en-D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Blanking and Stamping</a:t>
                      </a:r>
                      <a:endParaRPr lang="en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8291418"/>
                  </a:ext>
                </a:extLst>
              </a:tr>
              <a:tr h="3747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Total Material Required(per year)</a:t>
                      </a:r>
                      <a:endParaRPr lang="en-DE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DE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6690061.823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Kg</a:t>
                      </a:r>
                      <a:endParaRPr lang="en-DE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443" marR="5443" marT="5443" marB="0" anchor="ctr"/>
                </a:tc>
                <a:extLst>
                  <a:ext uri="{0D108BD9-81ED-4DB2-BD59-A6C34878D82A}">
                    <a16:rowId xmlns:a16="http://schemas.microsoft.com/office/drawing/2014/main" val="313003984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41A191FA-7BE9-AAC5-529A-4EA44895B0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191381"/>
                  </p:ext>
                </p:extLst>
              </p:nvPr>
            </p:nvGraphicFramePr>
            <p:xfrm>
              <a:off x="5001117" y="1846458"/>
              <a:ext cx="9338996" cy="15700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96043">
                      <a:extLst>
                        <a:ext uri="{9D8B030D-6E8A-4147-A177-3AD203B41FA5}">
                          <a16:colId xmlns:a16="http://schemas.microsoft.com/office/drawing/2014/main" val="3085819005"/>
                        </a:ext>
                      </a:extLst>
                    </a:gridCol>
                    <a:gridCol w="1096043">
                      <a:extLst>
                        <a:ext uri="{9D8B030D-6E8A-4147-A177-3AD203B41FA5}">
                          <a16:colId xmlns:a16="http://schemas.microsoft.com/office/drawing/2014/main" val="1271403534"/>
                        </a:ext>
                      </a:extLst>
                    </a:gridCol>
                    <a:gridCol w="1096043">
                      <a:extLst>
                        <a:ext uri="{9D8B030D-6E8A-4147-A177-3AD203B41FA5}">
                          <a16:colId xmlns:a16="http://schemas.microsoft.com/office/drawing/2014/main" val="2406358065"/>
                        </a:ext>
                      </a:extLst>
                    </a:gridCol>
                    <a:gridCol w="1096043">
                      <a:extLst>
                        <a:ext uri="{9D8B030D-6E8A-4147-A177-3AD203B41FA5}">
                          <a16:colId xmlns:a16="http://schemas.microsoft.com/office/drawing/2014/main" val="1757780038"/>
                        </a:ext>
                      </a:extLst>
                    </a:gridCol>
                    <a:gridCol w="1948652">
                      <a:extLst>
                        <a:ext uri="{9D8B030D-6E8A-4147-A177-3AD203B41FA5}">
                          <a16:colId xmlns:a16="http://schemas.microsoft.com/office/drawing/2014/main" val="3248768484"/>
                        </a:ext>
                      </a:extLst>
                    </a:gridCol>
                    <a:gridCol w="814086">
                      <a:extLst>
                        <a:ext uri="{9D8B030D-6E8A-4147-A177-3AD203B41FA5}">
                          <a16:colId xmlns:a16="http://schemas.microsoft.com/office/drawing/2014/main" val="1038216090"/>
                        </a:ext>
                      </a:extLst>
                    </a:gridCol>
                    <a:gridCol w="1096043">
                      <a:extLst>
                        <a:ext uri="{9D8B030D-6E8A-4147-A177-3AD203B41FA5}">
                          <a16:colId xmlns:a16="http://schemas.microsoft.com/office/drawing/2014/main" val="1156791768"/>
                        </a:ext>
                      </a:extLst>
                    </a:gridCol>
                    <a:gridCol w="1096043">
                      <a:extLst>
                        <a:ext uri="{9D8B030D-6E8A-4147-A177-3AD203B41FA5}">
                          <a16:colId xmlns:a16="http://schemas.microsoft.com/office/drawing/2014/main" val="26201537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Material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Unit Cost (EUR/Kg)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Scrap Cost (EUR/Kg)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EI'99 Material Prod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EI'99 EOL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l-GR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σ</a:t>
                          </a:r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l-GR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σ</a:t>
                          </a:r>
                          <a:r>
                            <a:rPr lang="en-IN" sz="18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yeild</a:t>
                          </a:r>
                          <a:endParaRPr lang="en-IN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Density</a:t>
                          </a:r>
                        </a:p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[kg/m3]</a:t>
                          </a:r>
                        </a:p>
                      </a:txBody>
                      <a:tcPr marL="5443" marR="5443" marT="5443" marB="0" anchor="ctr"/>
                    </a:tc>
                    <a:extLst>
                      <a:ext uri="{0D108BD9-81ED-4DB2-BD59-A6C34878D82A}">
                        <a16:rowId xmlns:a16="http://schemas.microsoft.com/office/drawing/2014/main" val="42059835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IN" sz="1800" b="1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</a:t>
                          </a:r>
                        </a:p>
                      </a:txBody>
                      <a:tcPr marL="5443" marR="5443" marT="5443" marB="0" anchor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2.52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-1.44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Recycle  -570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lang="en-IN" sz="2400" kern="1200" baseline="30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-3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290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170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2712</a:t>
                          </a:r>
                          <a:endParaRPr lang="en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443" marR="5443" marT="5443" marB="0" anchor="ctr"/>
                    </a:tc>
                    <a:extLst>
                      <a:ext uri="{0D108BD9-81ED-4DB2-BD59-A6C34878D82A}">
                        <a16:rowId xmlns:a16="http://schemas.microsoft.com/office/drawing/2014/main" val="28095455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IN" sz="1800" b="1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Steel</a:t>
                          </a:r>
                        </a:p>
                      </a:txBody>
                      <a:tcPr marL="5443" marR="5443" marT="5443" marB="0" anchor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0.72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-0.17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0.55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Recycle  -96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IN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lang="en-IN" sz="2400" kern="1200" baseline="300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-3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700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350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900</a:t>
                          </a:r>
                          <a:endParaRPr lang="en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443" marR="5443" marT="5443" marB="0" anchor="ctr"/>
                    </a:tc>
                    <a:extLst>
                      <a:ext uri="{0D108BD9-81ED-4DB2-BD59-A6C34878D82A}">
                        <a16:rowId xmlns:a16="http://schemas.microsoft.com/office/drawing/2014/main" val="2417912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le 32">
                <a:extLst>
                  <a:ext uri="{FF2B5EF4-FFF2-40B4-BE49-F238E27FC236}">
                    <a16:creationId xmlns:a16="http://schemas.microsoft.com/office/drawing/2014/main" id="{41A191FA-7BE9-AAC5-529A-4EA44895B0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1191381"/>
                  </p:ext>
                </p:extLst>
              </p:nvPr>
            </p:nvGraphicFramePr>
            <p:xfrm>
              <a:off x="5001117" y="1846458"/>
              <a:ext cx="9338996" cy="15700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096043">
                      <a:extLst>
                        <a:ext uri="{9D8B030D-6E8A-4147-A177-3AD203B41FA5}">
                          <a16:colId xmlns:a16="http://schemas.microsoft.com/office/drawing/2014/main" val="3085819005"/>
                        </a:ext>
                      </a:extLst>
                    </a:gridCol>
                    <a:gridCol w="1096043">
                      <a:extLst>
                        <a:ext uri="{9D8B030D-6E8A-4147-A177-3AD203B41FA5}">
                          <a16:colId xmlns:a16="http://schemas.microsoft.com/office/drawing/2014/main" val="1271403534"/>
                        </a:ext>
                      </a:extLst>
                    </a:gridCol>
                    <a:gridCol w="1096043">
                      <a:extLst>
                        <a:ext uri="{9D8B030D-6E8A-4147-A177-3AD203B41FA5}">
                          <a16:colId xmlns:a16="http://schemas.microsoft.com/office/drawing/2014/main" val="2406358065"/>
                        </a:ext>
                      </a:extLst>
                    </a:gridCol>
                    <a:gridCol w="1096043">
                      <a:extLst>
                        <a:ext uri="{9D8B030D-6E8A-4147-A177-3AD203B41FA5}">
                          <a16:colId xmlns:a16="http://schemas.microsoft.com/office/drawing/2014/main" val="1757780038"/>
                        </a:ext>
                      </a:extLst>
                    </a:gridCol>
                    <a:gridCol w="1948652">
                      <a:extLst>
                        <a:ext uri="{9D8B030D-6E8A-4147-A177-3AD203B41FA5}">
                          <a16:colId xmlns:a16="http://schemas.microsoft.com/office/drawing/2014/main" val="3248768484"/>
                        </a:ext>
                      </a:extLst>
                    </a:gridCol>
                    <a:gridCol w="814086">
                      <a:extLst>
                        <a:ext uri="{9D8B030D-6E8A-4147-A177-3AD203B41FA5}">
                          <a16:colId xmlns:a16="http://schemas.microsoft.com/office/drawing/2014/main" val="1038216090"/>
                        </a:ext>
                      </a:extLst>
                    </a:gridCol>
                    <a:gridCol w="1096043">
                      <a:extLst>
                        <a:ext uri="{9D8B030D-6E8A-4147-A177-3AD203B41FA5}">
                          <a16:colId xmlns:a16="http://schemas.microsoft.com/office/drawing/2014/main" val="1156791768"/>
                        </a:ext>
                      </a:extLst>
                    </a:gridCol>
                    <a:gridCol w="1096043">
                      <a:extLst>
                        <a:ext uri="{9D8B030D-6E8A-4147-A177-3AD203B41FA5}">
                          <a16:colId xmlns:a16="http://schemas.microsoft.com/office/drawing/2014/main" val="2620153731"/>
                        </a:ext>
                      </a:extLst>
                    </a:gridCol>
                  </a:tblGrid>
                  <a:tr h="828403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Material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Unit Cost (EUR/Kg)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Scrap Cost (EUR/Kg)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EI'99 Material Prod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EI'99 EOL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l-GR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σ</a:t>
                          </a:r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l-GR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σ</a:t>
                          </a:r>
                          <a:r>
                            <a:rPr lang="en-IN" sz="1800" b="1" kern="1200" dirty="0" err="1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yeild</a:t>
                          </a:r>
                          <a:endParaRPr lang="en-IN" sz="1800" b="1" kern="1200" dirty="0">
                            <a:solidFill>
                              <a:schemeClr val="lt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Density</a:t>
                          </a:r>
                        </a:p>
                        <a:p>
                          <a:pPr marL="0" algn="ctr" defTabSz="914400" rtl="0" eaLnBrk="1" fontAlgn="ctr" latinLnBrk="0" hangingPunct="1"/>
                          <a:r>
                            <a:rPr lang="en-IN" sz="1800" b="1" kern="1200" dirty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[kg/m3]</a:t>
                          </a:r>
                        </a:p>
                      </a:txBody>
                      <a:tcPr marL="5443" marR="5443" marT="5443" marB="0" anchor="ctr"/>
                    </a:tc>
                    <a:extLst>
                      <a:ext uri="{0D108BD9-81ED-4DB2-BD59-A6C34878D82A}">
                        <a16:rowId xmlns:a16="http://schemas.microsoft.com/office/drawing/2014/main" val="42059835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IN" sz="1800" b="1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Al</a:t>
                          </a:r>
                        </a:p>
                      </a:txBody>
                      <a:tcPr marL="5443" marR="5443" marT="5443" marB="0" anchor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2.52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-1.44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5443" marR="5443" marT="5443" marB="0" anchor="ctr">
                        <a:blipFill>
                          <a:blip r:embed="rId7"/>
                          <a:stretch>
                            <a:fillRect l="-225312" t="-240984" r="-155313" b="-1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290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170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2712</a:t>
                          </a:r>
                          <a:endParaRPr lang="en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443" marR="5443" marT="5443" marB="0" anchor="ctr"/>
                    </a:tc>
                    <a:extLst>
                      <a:ext uri="{0D108BD9-81ED-4DB2-BD59-A6C34878D82A}">
                        <a16:rowId xmlns:a16="http://schemas.microsoft.com/office/drawing/2014/main" val="28095455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IN" sz="1800" b="1" kern="1200" dirty="0">
                              <a:solidFill>
                                <a:schemeClr val="bg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Steel</a:t>
                          </a:r>
                        </a:p>
                      </a:txBody>
                      <a:tcPr marL="5443" marR="5443" marT="5443" marB="0" anchor="ctr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0.72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-0.17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0.55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 marL="5443" marR="5443" marT="5443" marB="0" anchor="ctr">
                        <a:blipFill>
                          <a:blip r:embed="rId7"/>
                          <a:stretch>
                            <a:fillRect l="-225312" t="-340984" r="-155313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700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DE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350</a:t>
                          </a:r>
                        </a:p>
                      </a:txBody>
                      <a:tcPr marL="5443" marR="5443" marT="5443" marB="0"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ctr" latinLnBrk="0" hangingPunct="1"/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900</a:t>
                          </a:r>
                          <a:endParaRPr lang="en-DE" sz="1800" kern="1200" dirty="0">
                            <a:solidFill>
                              <a:schemeClr val="dk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5443" marR="5443" marT="5443" marB="0" anchor="ctr"/>
                    </a:tc>
                    <a:extLst>
                      <a:ext uri="{0D108BD9-81ED-4DB2-BD59-A6C34878D82A}">
                        <a16:rowId xmlns:a16="http://schemas.microsoft.com/office/drawing/2014/main" val="24179120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51483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etal piece of machinery&#10;&#10;Description automatically generated">
            <a:extLst>
              <a:ext uri="{FF2B5EF4-FFF2-40B4-BE49-F238E27FC236}">
                <a16:creationId xmlns:a16="http://schemas.microsoft.com/office/drawing/2014/main" id="{552FD26D-CAAF-6CA4-F8BA-76F275519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385" y="2875100"/>
            <a:ext cx="3628766" cy="3628766"/>
          </a:xfrm>
          <a:prstGeom prst="rect">
            <a:avLst/>
          </a:prstGeom>
        </p:spPr>
      </p:pic>
      <p:pic>
        <p:nvPicPr>
          <p:cNvPr id="3" name="Picture 2" descr="A pile of black cubes">
            <a:extLst>
              <a:ext uri="{FF2B5EF4-FFF2-40B4-BE49-F238E27FC236}">
                <a16:creationId xmlns:a16="http://schemas.microsoft.com/office/drawing/2014/main" id="{5A3CF03F-E8C6-12CB-1053-72C80752E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313" y="2779288"/>
            <a:ext cx="3825292" cy="3825292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3D107DB-252C-45C1-8FB1-99471C4D955B}"/>
              </a:ext>
            </a:extLst>
          </p:cNvPr>
          <p:cNvSpPr/>
          <p:nvPr/>
        </p:nvSpPr>
        <p:spPr>
          <a:xfrm>
            <a:off x="0" y="1755821"/>
            <a:ext cx="7533485" cy="5930591"/>
          </a:xfrm>
          <a:custGeom>
            <a:avLst/>
            <a:gdLst>
              <a:gd name="connsiteX0" fmla="*/ 2814682 w 6359064"/>
              <a:gd name="connsiteY0" fmla="*/ 1021823 h 5167312"/>
              <a:gd name="connsiteX1" fmla="*/ 1352502 w 6359064"/>
              <a:gd name="connsiteY1" fmla="*/ 2484003 h 5167312"/>
              <a:gd name="connsiteX2" fmla="*/ 2814682 w 6359064"/>
              <a:gd name="connsiteY2" fmla="*/ 3946183 h 5167312"/>
              <a:gd name="connsiteX3" fmla="*/ 4276862 w 6359064"/>
              <a:gd name="connsiteY3" fmla="*/ 2484003 h 5167312"/>
              <a:gd name="connsiteX4" fmla="*/ 2814682 w 6359064"/>
              <a:gd name="connsiteY4" fmla="*/ 1021823 h 5167312"/>
              <a:gd name="connsiteX5" fmla="*/ 0 w 6359064"/>
              <a:gd name="connsiteY5" fmla="*/ 0 h 5167312"/>
              <a:gd name="connsiteX6" fmla="*/ 6359064 w 6359064"/>
              <a:gd name="connsiteY6" fmla="*/ 0 h 5167312"/>
              <a:gd name="connsiteX7" fmla="*/ 5067236 w 6359064"/>
              <a:gd name="connsiteY7" fmla="*/ 5167312 h 5167312"/>
              <a:gd name="connsiteX8" fmla="*/ 0 w 6359064"/>
              <a:gd name="connsiteY8" fmla="*/ 516731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59064" h="5167312">
                <a:moveTo>
                  <a:pt x="2814682" y="1021823"/>
                </a:moveTo>
                <a:cubicBezTo>
                  <a:pt x="2007142" y="1021823"/>
                  <a:pt x="1352502" y="1676463"/>
                  <a:pt x="1352502" y="2484003"/>
                </a:cubicBezTo>
                <a:cubicBezTo>
                  <a:pt x="1352502" y="3291543"/>
                  <a:pt x="2007142" y="3946183"/>
                  <a:pt x="2814682" y="3946183"/>
                </a:cubicBezTo>
                <a:cubicBezTo>
                  <a:pt x="3622222" y="3946183"/>
                  <a:pt x="4276862" y="3291543"/>
                  <a:pt x="4276862" y="2484003"/>
                </a:cubicBezTo>
                <a:cubicBezTo>
                  <a:pt x="4276862" y="1676463"/>
                  <a:pt x="3622222" y="1021823"/>
                  <a:pt x="2814682" y="1021823"/>
                </a:cubicBezTo>
                <a:close/>
                <a:moveTo>
                  <a:pt x="0" y="0"/>
                </a:moveTo>
                <a:lnTo>
                  <a:pt x="6359064" y="0"/>
                </a:lnTo>
                <a:lnTo>
                  <a:pt x="5067236" y="5167312"/>
                </a:lnTo>
                <a:lnTo>
                  <a:pt x="0" y="516731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0F7E84B-AD65-4009-9863-7D9B8D949399}"/>
              </a:ext>
            </a:extLst>
          </p:cNvPr>
          <p:cNvSpPr/>
          <p:nvPr/>
        </p:nvSpPr>
        <p:spPr>
          <a:xfrm>
            <a:off x="6588671" y="1742642"/>
            <a:ext cx="8041729" cy="5968339"/>
          </a:xfrm>
          <a:custGeom>
            <a:avLst/>
            <a:gdLst>
              <a:gd name="connsiteX0" fmla="*/ 3953612 w 6745144"/>
              <a:gd name="connsiteY0" fmla="*/ 1021823 h 5167312"/>
              <a:gd name="connsiteX1" fmla="*/ 2491432 w 6745144"/>
              <a:gd name="connsiteY1" fmla="*/ 2484003 h 5167312"/>
              <a:gd name="connsiteX2" fmla="*/ 3953612 w 6745144"/>
              <a:gd name="connsiteY2" fmla="*/ 3946183 h 5167312"/>
              <a:gd name="connsiteX3" fmla="*/ 5415792 w 6745144"/>
              <a:gd name="connsiteY3" fmla="*/ 2484003 h 5167312"/>
              <a:gd name="connsiteX4" fmla="*/ 3953612 w 6745144"/>
              <a:gd name="connsiteY4" fmla="*/ 1021823 h 5167312"/>
              <a:gd name="connsiteX5" fmla="*/ 1291828 w 6745144"/>
              <a:gd name="connsiteY5" fmla="*/ 0 h 5167312"/>
              <a:gd name="connsiteX6" fmla="*/ 5457364 w 6745144"/>
              <a:gd name="connsiteY6" fmla="*/ 0 h 5167312"/>
              <a:gd name="connsiteX7" fmla="*/ 6552104 w 6745144"/>
              <a:gd name="connsiteY7" fmla="*/ 0 h 5167312"/>
              <a:gd name="connsiteX8" fmla="*/ 6745144 w 6745144"/>
              <a:gd name="connsiteY8" fmla="*/ 0 h 5167312"/>
              <a:gd name="connsiteX9" fmla="*/ 6745144 w 6745144"/>
              <a:gd name="connsiteY9" fmla="*/ 5167312 h 5167312"/>
              <a:gd name="connsiteX10" fmla="*/ 6552104 w 6745144"/>
              <a:gd name="connsiteY10" fmla="*/ 5167312 h 5167312"/>
              <a:gd name="connsiteX11" fmla="*/ 5457364 w 6745144"/>
              <a:gd name="connsiteY11" fmla="*/ 5167312 h 5167312"/>
              <a:gd name="connsiteX12" fmla="*/ 0 w 6745144"/>
              <a:gd name="connsiteY12" fmla="*/ 516731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45144" h="5167312">
                <a:moveTo>
                  <a:pt x="3953612" y="1021823"/>
                </a:moveTo>
                <a:cubicBezTo>
                  <a:pt x="3146072" y="1021823"/>
                  <a:pt x="2491432" y="1676463"/>
                  <a:pt x="2491432" y="2484003"/>
                </a:cubicBezTo>
                <a:cubicBezTo>
                  <a:pt x="2491432" y="3291543"/>
                  <a:pt x="3146072" y="3946183"/>
                  <a:pt x="3953612" y="3946183"/>
                </a:cubicBezTo>
                <a:cubicBezTo>
                  <a:pt x="4761152" y="3946183"/>
                  <a:pt x="5415792" y="3291543"/>
                  <a:pt x="5415792" y="2484003"/>
                </a:cubicBezTo>
                <a:cubicBezTo>
                  <a:pt x="5415792" y="1676463"/>
                  <a:pt x="4761152" y="1021823"/>
                  <a:pt x="3953612" y="1021823"/>
                </a:cubicBezTo>
                <a:close/>
                <a:moveTo>
                  <a:pt x="1291828" y="0"/>
                </a:moveTo>
                <a:lnTo>
                  <a:pt x="5457364" y="0"/>
                </a:lnTo>
                <a:lnTo>
                  <a:pt x="6552104" y="0"/>
                </a:lnTo>
                <a:lnTo>
                  <a:pt x="6745144" y="0"/>
                </a:lnTo>
                <a:lnTo>
                  <a:pt x="6745144" y="5167312"/>
                </a:lnTo>
                <a:lnTo>
                  <a:pt x="6552104" y="5167312"/>
                </a:lnTo>
                <a:lnTo>
                  <a:pt x="5457364" y="5167312"/>
                </a:lnTo>
                <a:lnTo>
                  <a:pt x="0" y="5167312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50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D4C6AFEC-15E1-4C98-B056-A2E051094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700"/>
            <a:ext cx="12618720" cy="1590676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Reduce presentation size</a:t>
            </a:r>
            <a:endParaRPr lang="pl-PL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D4FBAB-424F-84B8-ED5E-390B9597583A}"/>
              </a:ext>
            </a:extLst>
          </p:cNvPr>
          <p:cNvGrpSpPr/>
          <p:nvPr/>
        </p:nvGrpSpPr>
        <p:grpSpPr>
          <a:xfrm>
            <a:off x="-7621" y="7686413"/>
            <a:ext cx="14645640" cy="541938"/>
            <a:chOff x="-7621" y="7686413"/>
            <a:chExt cx="14645640" cy="541938"/>
          </a:xfrm>
        </p:grpSpPr>
        <p:pic>
          <p:nvPicPr>
            <p:cNvPr id="13" name="Graphic 12" descr="Badge Copyright with solid fill">
              <a:extLst>
                <a:ext uri="{FF2B5EF4-FFF2-40B4-BE49-F238E27FC236}">
                  <a16:creationId xmlns:a16="http://schemas.microsoft.com/office/drawing/2014/main" id="{B0E2B442-4E02-E011-D87D-063C7A63E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3" y="7686413"/>
              <a:ext cx="541938" cy="541938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9013114-338F-C916-81A4-62C7D4B50A67}"/>
                </a:ext>
              </a:extLst>
            </p:cNvPr>
            <p:cNvCxnSpPr>
              <a:cxnSpLocks/>
            </p:cNvCxnSpPr>
            <p:nvPr/>
          </p:nvCxnSpPr>
          <p:spPr>
            <a:xfrm>
              <a:off x="-7621" y="7696200"/>
              <a:ext cx="14645640" cy="0"/>
            </a:xfrm>
            <a:prstGeom prst="lin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E18BC5-490C-A18C-1952-D8E77D699AA4}"/>
                </a:ext>
              </a:extLst>
            </p:cNvPr>
            <p:cNvSpPr txBox="1"/>
            <p:nvPr/>
          </p:nvSpPr>
          <p:spPr>
            <a:xfrm>
              <a:off x="586116" y="7791212"/>
              <a:ext cx="8023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0"/>
                </a:rPr>
                <a:t> TU Chemnitz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Summer Term-2024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GROUP-4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Pressure Cooker Lid</a:t>
              </a:r>
              <a:endParaRPr lang="en-DE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A69872-EF0A-29B4-BB51-C695D162580A}"/>
                </a:ext>
              </a:extLst>
            </p:cNvPr>
            <p:cNvSpPr txBox="1"/>
            <p:nvPr/>
          </p:nvSpPr>
          <p:spPr>
            <a:xfrm>
              <a:off x="8900590" y="7791212"/>
              <a:ext cx="4836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Arial Rounded MT Bold" panose="020F0704030504030204" pitchFamily="34" charset="0"/>
                </a:defRPr>
              </a:lvl1pPr>
            </a:lstStyle>
            <a:p>
              <a:r>
                <a:rPr lang="en-US" dirty="0"/>
                <a:t>LIFE CYCLE ENGINEERING</a:t>
              </a:r>
              <a:r>
                <a:rPr lang="en-US" dirty="0">
                  <a:latin typeface="Arial Rounded MT Bold" panose="020F0704030504030204" pitchFamily="34" charset="0"/>
                </a:rPr>
                <a:t> </a:t>
              </a:r>
              <a:r>
                <a:rPr lang="en-US" sz="1800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</a:t>
              </a:r>
              <a:r>
                <a:rPr lang="en-US" dirty="0"/>
                <a:t>ADV MANUF</a:t>
              </a:r>
              <a:endParaRPr lang="en-DE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9A42F0D-45BB-A32B-D53C-1CD59BA5C462}"/>
              </a:ext>
            </a:extLst>
          </p:cNvPr>
          <p:cNvGrpSpPr/>
          <p:nvPr/>
        </p:nvGrpSpPr>
        <p:grpSpPr>
          <a:xfrm>
            <a:off x="-378869" y="-755555"/>
            <a:ext cx="15009269" cy="2820841"/>
            <a:chOff x="-407657" y="-765341"/>
            <a:chExt cx="15009269" cy="28208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AAD833-4724-B6C7-8DC5-5D0723C61CD8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21394A4-2482-CDD0-83AD-59EA6A0D32DF}"/>
                  </a:ext>
                </a:extLst>
              </p:cNvPr>
              <p:cNvSpPr/>
              <p:nvPr/>
            </p:nvSpPr>
            <p:spPr>
              <a:xfrm>
                <a:off x="-15240" y="-16462"/>
                <a:ext cx="14645640" cy="1323084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1" name="Picture 20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B5ECAA17-DD32-9825-FFA3-52E418A40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316524B-B443-DCD2-BDA5-11374C9B37E4}"/>
                  </a:ext>
                </a:extLst>
              </p:cNvPr>
              <p:cNvSpPr txBox="1"/>
              <p:nvPr/>
            </p:nvSpPr>
            <p:spPr>
              <a:xfrm>
                <a:off x="2897945" y="-119848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MATERIAL COMPARISON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800FD8-D456-E1FA-63B9-22E936B9D2DB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92208A3-906B-F65B-60C1-197AE4AE1D32}"/>
              </a:ext>
            </a:extLst>
          </p:cNvPr>
          <p:cNvSpPr txBox="1"/>
          <p:nvPr/>
        </p:nvSpPr>
        <p:spPr>
          <a:xfrm>
            <a:off x="1275472" y="6548900"/>
            <a:ext cx="3404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Aluminum</a:t>
            </a:r>
            <a:endParaRPr lang="en-DE" sz="4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09243E-C8F0-F37D-C876-2AA545280E34}"/>
              </a:ext>
            </a:extLst>
          </p:cNvPr>
          <p:cNvSpPr txBox="1"/>
          <p:nvPr/>
        </p:nvSpPr>
        <p:spPr>
          <a:xfrm>
            <a:off x="9852684" y="6543981"/>
            <a:ext cx="3404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Steel</a:t>
            </a:r>
            <a:endParaRPr lang="en-DE" sz="4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D2F38F-EA45-ECFA-87F4-07067E8B0EC2}"/>
              </a:ext>
            </a:extLst>
          </p:cNvPr>
          <p:cNvSpPr/>
          <p:nvPr/>
        </p:nvSpPr>
        <p:spPr>
          <a:xfrm>
            <a:off x="13798446" y="7705988"/>
            <a:ext cx="839573" cy="5236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</a:rPr>
              <a:t>6</a:t>
            </a:r>
            <a:endParaRPr lang="en-DE" sz="28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67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25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13D585-B27C-71A6-A463-1D694B923332}"/>
              </a:ext>
            </a:extLst>
          </p:cNvPr>
          <p:cNvSpPr/>
          <p:nvPr/>
        </p:nvSpPr>
        <p:spPr>
          <a:xfrm>
            <a:off x="770404" y="1941361"/>
            <a:ext cx="7963200" cy="49512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38100">
            <a:prstDash val="lg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D16FF57-B33B-4539-857F-D2A9DBBE8C66}"/>
              </a:ext>
            </a:extLst>
          </p:cNvPr>
          <p:cNvSpPr/>
          <p:nvPr/>
        </p:nvSpPr>
        <p:spPr>
          <a:xfrm>
            <a:off x="4176190" y="1349493"/>
            <a:ext cx="9448800" cy="1268413"/>
          </a:xfrm>
          <a:prstGeom prst="rect">
            <a:avLst/>
          </a:prstGeom>
          <a:noFill/>
          <a:ln/>
        </p:spPr>
        <p:txBody>
          <a:bodyPr/>
          <a:lstStyle/>
          <a:p>
            <a:pPr eaLnBrk="1" fontAlgn="auto" hangingPunct="1">
              <a:lnSpc>
                <a:spcPts val="4996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36645B-DDFB-3D32-4DA8-7C0E4C38D741}"/>
              </a:ext>
            </a:extLst>
          </p:cNvPr>
          <p:cNvGrpSpPr/>
          <p:nvPr/>
        </p:nvGrpSpPr>
        <p:grpSpPr>
          <a:xfrm>
            <a:off x="852610" y="2128674"/>
            <a:ext cx="8027987" cy="4808537"/>
            <a:chOff x="865213" y="2497138"/>
            <a:chExt cx="8027987" cy="4808537"/>
          </a:xfrm>
        </p:grpSpPr>
        <p:sp>
          <p:nvSpPr>
            <p:cNvPr id="10" name="Text 7">
              <a:extLst>
                <a:ext uri="{FF2B5EF4-FFF2-40B4-BE49-F238E27FC236}">
                  <a16:creationId xmlns:a16="http://schemas.microsoft.com/office/drawing/2014/main" id="{F6B8BE20-76D2-4D4C-9D55-81865EA908FF}"/>
                </a:ext>
              </a:extLst>
            </p:cNvPr>
            <p:cNvSpPr/>
            <p:nvPr/>
          </p:nvSpPr>
          <p:spPr>
            <a:xfrm>
              <a:off x="865213" y="2497138"/>
              <a:ext cx="2536825" cy="317500"/>
            </a:xfrm>
            <a:prstGeom prst="rect">
              <a:avLst/>
            </a:prstGeom>
            <a:noFill/>
            <a:ln/>
          </p:spPr>
          <p:txBody>
            <a:bodyPr wrap="none"/>
            <a:lstStyle/>
            <a:p>
              <a:pPr eaLnBrk="1" fontAlgn="auto" hangingPunct="1">
                <a:lnSpc>
                  <a:spcPts val="2498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998" b="1" kern="0" spc="-60" dirty="0">
                  <a:solidFill>
                    <a:srgbClr val="272525"/>
                  </a:solidFill>
                  <a:latin typeface="+mn-lt"/>
                  <a:ea typeface="Inter" pitchFamily="34" charset="-122"/>
                  <a:cs typeface="Inter" pitchFamily="34" charset="-120"/>
                </a:rPr>
                <a:t>Durability</a:t>
              </a:r>
              <a:endParaRPr lang="en-US" sz="1998" dirty="0">
                <a:latin typeface="+mn-lt"/>
              </a:endParaRPr>
            </a:p>
          </p:txBody>
        </p:sp>
        <p:sp>
          <p:nvSpPr>
            <p:cNvPr id="11" name="Text 8">
              <a:extLst>
                <a:ext uri="{FF2B5EF4-FFF2-40B4-BE49-F238E27FC236}">
                  <a16:creationId xmlns:a16="http://schemas.microsoft.com/office/drawing/2014/main" id="{DF8F5D81-DE30-41B1-949A-99C1558C6B1E}"/>
                </a:ext>
              </a:extLst>
            </p:cNvPr>
            <p:cNvSpPr/>
            <p:nvPr/>
          </p:nvSpPr>
          <p:spPr>
            <a:xfrm>
              <a:off x="865213" y="2935288"/>
              <a:ext cx="8027987" cy="650875"/>
            </a:xfrm>
            <a:prstGeom prst="rect">
              <a:avLst/>
            </a:prstGeom>
            <a:noFill/>
            <a:ln/>
          </p:spPr>
          <p:txBody>
            <a:bodyPr/>
            <a:lstStyle/>
            <a:p>
              <a:pPr eaLnBrk="1" fontAlgn="auto" hangingPunct="1">
                <a:lnSpc>
                  <a:spcPts val="2558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99" kern="0" spc="-32" dirty="0">
                  <a:solidFill>
                    <a:srgbClr val="272525"/>
                  </a:solidFill>
                  <a:latin typeface="+mn-lt"/>
                  <a:ea typeface="Inter" pitchFamily="34" charset="-122"/>
                  <a:cs typeface="Inter" pitchFamily="34" charset="-120"/>
                </a:rPr>
                <a:t>Stainless steel pressure cookers are generally more durable, resistant to scratches, dents, and corrosion and long-lasting than their aluminum counterparts, which can be prone to denting and warping over time.</a:t>
              </a:r>
              <a:endParaRPr lang="en-US" sz="1600" dirty="0">
                <a:latin typeface="+mn-lt"/>
              </a:endParaRPr>
            </a:p>
            <a:p>
              <a:pPr eaLnBrk="1" fontAlgn="auto" hangingPunct="1">
                <a:lnSpc>
                  <a:spcPts val="2558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99" dirty="0">
                <a:latin typeface="+mn-lt"/>
              </a:endParaRPr>
            </a:p>
          </p:txBody>
        </p:sp>
        <p:sp>
          <p:nvSpPr>
            <p:cNvPr id="15" name="Text 12">
              <a:extLst>
                <a:ext uri="{FF2B5EF4-FFF2-40B4-BE49-F238E27FC236}">
                  <a16:creationId xmlns:a16="http://schemas.microsoft.com/office/drawing/2014/main" id="{BAB40F82-1872-478B-B22E-B892B9BE7AC9}"/>
                </a:ext>
              </a:extLst>
            </p:cNvPr>
            <p:cNvSpPr/>
            <p:nvPr/>
          </p:nvSpPr>
          <p:spPr>
            <a:xfrm>
              <a:off x="865213" y="4194175"/>
              <a:ext cx="2536825" cy="317500"/>
            </a:xfrm>
            <a:prstGeom prst="rect">
              <a:avLst/>
            </a:prstGeom>
            <a:noFill/>
            <a:ln/>
          </p:spPr>
          <p:txBody>
            <a:bodyPr wrap="none"/>
            <a:lstStyle/>
            <a:p>
              <a:pPr eaLnBrk="1" fontAlgn="auto" hangingPunct="1">
                <a:lnSpc>
                  <a:spcPts val="2498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998" b="1" kern="0" spc="-60" dirty="0">
                  <a:solidFill>
                    <a:srgbClr val="272525"/>
                  </a:solidFill>
                  <a:latin typeface="+mn-lt"/>
                  <a:ea typeface="Inter" pitchFamily="34" charset="-122"/>
                  <a:cs typeface="Inter" pitchFamily="34" charset="-120"/>
                </a:rPr>
                <a:t>Heat Conductivity</a:t>
              </a:r>
              <a:endParaRPr lang="en-US" sz="1998" dirty="0">
                <a:latin typeface="+mn-lt"/>
              </a:endParaRPr>
            </a:p>
          </p:txBody>
        </p:sp>
        <p:sp>
          <p:nvSpPr>
            <p:cNvPr id="16" name="Text 13">
              <a:extLst>
                <a:ext uri="{FF2B5EF4-FFF2-40B4-BE49-F238E27FC236}">
                  <a16:creationId xmlns:a16="http://schemas.microsoft.com/office/drawing/2014/main" id="{63246C9F-DC26-4A7A-8C1E-3480E153216A}"/>
                </a:ext>
              </a:extLst>
            </p:cNvPr>
            <p:cNvSpPr/>
            <p:nvPr/>
          </p:nvSpPr>
          <p:spPr>
            <a:xfrm>
              <a:off x="865213" y="4633913"/>
              <a:ext cx="8027987" cy="649287"/>
            </a:xfrm>
            <a:prstGeom prst="rect">
              <a:avLst/>
            </a:prstGeom>
            <a:noFill/>
            <a:ln/>
          </p:spPr>
          <p:txBody>
            <a:bodyPr/>
            <a:lstStyle/>
            <a:p>
              <a:pPr eaLnBrk="1" fontAlgn="auto" hangingPunct="1">
                <a:lnSpc>
                  <a:spcPts val="2558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99" kern="0" spc="-32" dirty="0">
                  <a:solidFill>
                    <a:srgbClr val="272525"/>
                  </a:solidFill>
                  <a:latin typeface="+mn-lt"/>
                  <a:ea typeface="Inter" pitchFamily="34" charset="-122"/>
                  <a:cs typeface="Inter" pitchFamily="34" charset="-120"/>
                </a:rPr>
                <a:t>Aluminum pressure cookers heat up quickly and evenly resulting into and therefore, lesser fuel consumption, while stainless steel may take a bit longer to reach the desired temperature.</a:t>
              </a:r>
              <a:endParaRPr lang="en-US" sz="1599" dirty="0">
                <a:latin typeface="+mn-lt"/>
              </a:endParaRPr>
            </a:p>
          </p:txBody>
        </p:sp>
        <p:sp>
          <p:nvSpPr>
            <p:cNvPr id="20" name="Text 17">
              <a:extLst>
                <a:ext uri="{FF2B5EF4-FFF2-40B4-BE49-F238E27FC236}">
                  <a16:creationId xmlns:a16="http://schemas.microsoft.com/office/drawing/2014/main" id="{24F172E6-7F7F-40FB-9928-93627EEA2369}"/>
                </a:ext>
              </a:extLst>
            </p:cNvPr>
            <p:cNvSpPr/>
            <p:nvPr/>
          </p:nvSpPr>
          <p:spPr>
            <a:xfrm>
              <a:off x="865213" y="5892800"/>
              <a:ext cx="2536825" cy="315913"/>
            </a:xfrm>
            <a:prstGeom prst="rect">
              <a:avLst/>
            </a:prstGeom>
            <a:noFill/>
            <a:ln/>
          </p:spPr>
          <p:txBody>
            <a:bodyPr wrap="none"/>
            <a:lstStyle/>
            <a:p>
              <a:pPr eaLnBrk="1" fontAlgn="auto" hangingPunct="1">
                <a:lnSpc>
                  <a:spcPts val="2498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998" b="1" kern="0" spc="-60" dirty="0">
                  <a:solidFill>
                    <a:srgbClr val="272525"/>
                  </a:solidFill>
                  <a:latin typeface="+mn-lt"/>
                  <a:ea typeface="Inter" pitchFamily="34" charset="-122"/>
                  <a:cs typeface="Inter" pitchFamily="34" charset="-120"/>
                </a:rPr>
                <a:t>Maintenance</a:t>
              </a:r>
              <a:endParaRPr lang="en-US" sz="1998" dirty="0">
                <a:latin typeface="+mn-lt"/>
              </a:endParaRPr>
            </a:p>
          </p:txBody>
        </p:sp>
        <p:sp>
          <p:nvSpPr>
            <p:cNvPr id="21" name="Text 18">
              <a:extLst>
                <a:ext uri="{FF2B5EF4-FFF2-40B4-BE49-F238E27FC236}">
                  <a16:creationId xmlns:a16="http://schemas.microsoft.com/office/drawing/2014/main" id="{49D11878-E210-47AD-9A93-A63FF2D3303A}"/>
                </a:ext>
              </a:extLst>
            </p:cNvPr>
            <p:cNvSpPr/>
            <p:nvPr/>
          </p:nvSpPr>
          <p:spPr>
            <a:xfrm>
              <a:off x="865213" y="6330950"/>
              <a:ext cx="8027987" cy="974725"/>
            </a:xfrm>
            <a:prstGeom prst="rect">
              <a:avLst/>
            </a:prstGeom>
            <a:noFill/>
            <a:ln/>
          </p:spPr>
          <p:txBody>
            <a:bodyPr/>
            <a:lstStyle/>
            <a:p>
              <a:pPr eaLnBrk="1" fontAlgn="auto" hangingPunct="1">
                <a:lnSpc>
                  <a:spcPts val="2558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99" kern="0" spc="-32" dirty="0">
                  <a:solidFill>
                    <a:srgbClr val="272525"/>
                  </a:solidFill>
                  <a:latin typeface="+mn-lt"/>
                  <a:ea typeface="Inter" pitchFamily="34" charset="-122"/>
                  <a:cs typeface="Inter" pitchFamily="34" charset="-120"/>
                </a:rPr>
                <a:t>Stainless steel pressure cookers are easier to clean and maintain, with a smooth, non-porous surface that resists staining and odors. Aluminum can be more prone to discoloration and stains.</a:t>
              </a:r>
              <a:endParaRPr lang="en-US" sz="1599" dirty="0">
                <a:latin typeface="+mn-lt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DD257ED-B6FB-5828-D67F-FBA98A8034A7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34AA371-46E6-A218-EB49-83F9C57CE42E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59D0DA-9AE5-FC7E-0DEF-850481CC3D1A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13" name="Picture 12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F0391222-6536-B0D7-7650-CF831DCBE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ABE1E5-524B-2D05-5AE1-35A0AA76099B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COMPARISON OF FEATURES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36EFEE7-0A15-7D02-FE1F-4205C5A94092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9636CF-AF3B-1B55-2CCE-BD6CCCF48504}"/>
              </a:ext>
            </a:extLst>
          </p:cNvPr>
          <p:cNvGrpSpPr/>
          <p:nvPr/>
        </p:nvGrpSpPr>
        <p:grpSpPr>
          <a:xfrm>
            <a:off x="-7621" y="7686413"/>
            <a:ext cx="14645640" cy="541938"/>
            <a:chOff x="-7621" y="7686413"/>
            <a:chExt cx="14645640" cy="541938"/>
          </a:xfrm>
        </p:grpSpPr>
        <p:pic>
          <p:nvPicPr>
            <p:cNvPr id="22" name="Graphic 21" descr="Badge Copyright with solid fill">
              <a:extLst>
                <a:ext uri="{FF2B5EF4-FFF2-40B4-BE49-F238E27FC236}">
                  <a16:creationId xmlns:a16="http://schemas.microsoft.com/office/drawing/2014/main" id="{3872CF17-0AFA-E2BD-3454-E27CCA381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97153" y="7686413"/>
              <a:ext cx="541938" cy="541938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1E45D2-3ABF-8BFF-A9AA-A71F1BAB8C6D}"/>
                </a:ext>
              </a:extLst>
            </p:cNvPr>
            <p:cNvCxnSpPr>
              <a:cxnSpLocks/>
            </p:cNvCxnSpPr>
            <p:nvPr/>
          </p:nvCxnSpPr>
          <p:spPr>
            <a:xfrm>
              <a:off x="-7621" y="7696200"/>
              <a:ext cx="14645640" cy="0"/>
            </a:xfrm>
            <a:prstGeom prst="lin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476173-BE96-3210-0F50-54CECC6E0FE3}"/>
                </a:ext>
              </a:extLst>
            </p:cNvPr>
            <p:cNvSpPr txBox="1"/>
            <p:nvPr/>
          </p:nvSpPr>
          <p:spPr>
            <a:xfrm>
              <a:off x="586116" y="7791212"/>
              <a:ext cx="8023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0"/>
                </a:rPr>
                <a:t> TU Chemnitz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Summer Term-2024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GROUP-4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Pressure Cooker Lid</a:t>
              </a:r>
              <a:endParaRPr lang="en-DE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E7294D-E2AE-143E-F22F-130E23F8A8BC}"/>
                </a:ext>
              </a:extLst>
            </p:cNvPr>
            <p:cNvSpPr txBox="1"/>
            <p:nvPr/>
          </p:nvSpPr>
          <p:spPr>
            <a:xfrm>
              <a:off x="8900590" y="7791212"/>
              <a:ext cx="4836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Arial Rounded MT Bold" panose="020F0704030504030204" pitchFamily="34" charset="0"/>
                </a:defRPr>
              </a:lvl1pPr>
            </a:lstStyle>
            <a:p>
              <a:r>
                <a:rPr lang="en-US" dirty="0"/>
                <a:t>LIFE CYCLE ENGINEERING</a:t>
              </a:r>
              <a:r>
                <a:rPr lang="en-US" dirty="0">
                  <a:latin typeface="Arial Rounded MT Bold" panose="020F0704030504030204" pitchFamily="34" charset="0"/>
                </a:rPr>
                <a:t> </a:t>
              </a:r>
              <a:r>
                <a:rPr lang="en-US" sz="1800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</a:t>
              </a:r>
              <a:r>
                <a:rPr lang="en-US" dirty="0"/>
                <a:t>ADV MANUF</a:t>
              </a:r>
              <a:endParaRPr lang="en-DE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D7C6FF3-93F7-0222-8113-065B3D057BA9}"/>
              </a:ext>
            </a:extLst>
          </p:cNvPr>
          <p:cNvSpPr/>
          <p:nvPr/>
        </p:nvSpPr>
        <p:spPr>
          <a:xfrm>
            <a:off x="13798446" y="7705988"/>
            <a:ext cx="839573" cy="5236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CB4E39-6D46-47D3-6B2A-9D911C9E1BC2}"/>
              </a:ext>
            </a:extLst>
          </p:cNvPr>
          <p:cNvSpPr txBox="1"/>
          <p:nvPr/>
        </p:nvSpPr>
        <p:spPr>
          <a:xfrm>
            <a:off x="14044284" y="7696200"/>
            <a:ext cx="453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7</a:t>
            </a:r>
            <a:endParaRPr lang="en-DE" sz="2800" dirty="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6389B1-22EE-FDB6-AE58-57F7229C2826}"/>
              </a:ext>
            </a:extLst>
          </p:cNvPr>
          <p:cNvGrpSpPr/>
          <p:nvPr/>
        </p:nvGrpSpPr>
        <p:grpSpPr>
          <a:xfrm>
            <a:off x="10184712" y="2617906"/>
            <a:ext cx="3077196" cy="3653662"/>
            <a:chOff x="4799827" y="1228494"/>
            <a:chExt cx="4990820" cy="592576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3859E37-79F9-48DE-9655-782B6F9E0A47}"/>
                </a:ext>
              </a:extLst>
            </p:cNvPr>
            <p:cNvSpPr/>
            <p:nvPr/>
          </p:nvSpPr>
          <p:spPr>
            <a:xfrm>
              <a:off x="5524792" y="6475217"/>
              <a:ext cx="3314299" cy="67904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810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5FECC5-3C5A-2EEC-68E4-DF6023831A2C}"/>
                </a:ext>
              </a:extLst>
            </p:cNvPr>
            <p:cNvSpPr txBox="1"/>
            <p:nvPr/>
          </p:nvSpPr>
          <p:spPr>
            <a:xfrm>
              <a:off x="5353140" y="6543487"/>
              <a:ext cx="3657602" cy="4991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Aluminum VS Steel</a:t>
              </a:r>
              <a:endParaRPr lang="en-I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Picture 28" descr="A qr code with different colors&#10;&#10;Description automatically generated">
              <a:extLst>
                <a:ext uri="{FF2B5EF4-FFF2-40B4-BE49-F238E27FC236}">
                  <a16:creationId xmlns:a16="http://schemas.microsoft.com/office/drawing/2014/main" id="{48016E4F-48C1-7FA2-E38A-C8E17743F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4799827" y="1228494"/>
              <a:ext cx="4990820" cy="499082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73A4DB-BC61-1C17-C4F5-1EF81EA5CF7E}"/>
              </a:ext>
            </a:extLst>
          </p:cNvPr>
          <p:cNvSpPr/>
          <p:nvPr/>
        </p:nvSpPr>
        <p:spPr>
          <a:xfrm>
            <a:off x="467989" y="2436238"/>
            <a:ext cx="8141987" cy="36144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381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0AE5FFE1-AE3E-4131-A442-197C21269624}"/>
              </a:ext>
            </a:extLst>
          </p:cNvPr>
          <p:cNvSpPr/>
          <p:nvPr/>
        </p:nvSpPr>
        <p:spPr>
          <a:xfrm>
            <a:off x="762000" y="724399"/>
            <a:ext cx="11535600" cy="1268413"/>
          </a:xfrm>
          <a:prstGeom prst="rect">
            <a:avLst/>
          </a:prstGeom>
          <a:noFill/>
          <a:ln/>
        </p:spPr>
        <p:txBody>
          <a:bodyPr/>
          <a:lstStyle/>
          <a:p>
            <a:pPr eaLnBrk="1" fontAlgn="auto" hangingPunct="1">
              <a:lnSpc>
                <a:spcPts val="4996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3997" dirty="0"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3F1313-9F76-8C16-B34F-89982E741317}"/>
              </a:ext>
            </a:extLst>
          </p:cNvPr>
          <p:cNvGrpSpPr/>
          <p:nvPr/>
        </p:nvGrpSpPr>
        <p:grpSpPr>
          <a:xfrm>
            <a:off x="734389" y="2714816"/>
            <a:ext cx="8027987" cy="2786062"/>
            <a:chOff x="2182813" y="2497138"/>
            <a:chExt cx="8027987" cy="2786062"/>
          </a:xfrm>
        </p:grpSpPr>
        <p:sp>
          <p:nvSpPr>
            <p:cNvPr id="10" name="Text 7">
              <a:extLst>
                <a:ext uri="{FF2B5EF4-FFF2-40B4-BE49-F238E27FC236}">
                  <a16:creationId xmlns:a16="http://schemas.microsoft.com/office/drawing/2014/main" id="{A1E9C886-8235-4816-AC51-66581994E7E3}"/>
                </a:ext>
              </a:extLst>
            </p:cNvPr>
            <p:cNvSpPr/>
            <p:nvPr/>
          </p:nvSpPr>
          <p:spPr>
            <a:xfrm>
              <a:off x="2182813" y="2497138"/>
              <a:ext cx="2536825" cy="317500"/>
            </a:xfrm>
            <a:prstGeom prst="rect">
              <a:avLst/>
            </a:prstGeom>
            <a:noFill/>
            <a:ln/>
          </p:spPr>
          <p:txBody>
            <a:bodyPr wrap="none"/>
            <a:lstStyle/>
            <a:p>
              <a:pPr eaLnBrk="1" fontAlgn="auto" hangingPunct="1">
                <a:lnSpc>
                  <a:spcPts val="2498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998" b="1" kern="0" spc="-60" dirty="0">
                  <a:solidFill>
                    <a:srgbClr val="272525"/>
                  </a:solidFill>
                  <a:latin typeface="+mn-lt"/>
                  <a:ea typeface="Inter" pitchFamily="34" charset="-122"/>
                  <a:cs typeface="Inter" pitchFamily="34" charset="-120"/>
                </a:rPr>
                <a:t>Cost</a:t>
              </a:r>
              <a:endParaRPr lang="en-US" sz="1998" dirty="0">
                <a:latin typeface="+mn-lt"/>
              </a:endParaRPr>
            </a:p>
          </p:txBody>
        </p:sp>
        <p:sp>
          <p:nvSpPr>
            <p:cNvPr id="11" name="Text 8">
              <a:extLst>
                <a:ext uri="{FF2B5EF4-FFF2-40B4-BE49-F238E27FC236}">
                  <a16:creationId xmlns:a16="http://schemas.microsoft.com/office/drawing/2014/main" id="{BE09B9AE-0A6C-4112-A550-3BA3A2C7B350}"/>
                </a:ext>
              </a:extLst>
            </p:cNvPr>
            <p:cNvSpPr/>
            <p:nvPr/>
          </p:nvSpPr>
          <p:spPr>
            <a:xfrm>
              <a:off x="2182813" y="2935288"/>
              <a:ext cx="8027987" cy="650875"/>
            </a:xfrm>
            <a:prstGeom prst="rect">
              <a:avLst/>
            </a:prstGeom>
            <a:noFill/>
            <a:ln/>
          </p:spPr>
          <p:txBody>
            <a:bodyPr/>
            <a:lstStyle/>
            <a:p>
              <a:pPr eaLnBrk="1" fontAlgn="auto" hangingPunct="1">
                <a:lnSpc>
                  <a:spcPts val="2558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599" kern="0" spc="-32" dirty="0">
                  <a:solidFill>
                    <a:srgbClr val="272525"/>
                  </a:solidFill>
                  <a:latin typeface="+mn-lt"/>
                  <a:ea typeface="Inter" pitchFamily="34" charset="-122"/>
                  <a:cs typeface="Inter" pitchFamily="34" charset="-120"/>
                </a:rPr>
                <a:t>Aluminium pressure cookers are generally more affordable than their steel counterparts, but their longevity often make them a cost-effective choice in the long run.</a:t>
              </a:r>
              <a:endParaRPr lang="en-US" sz="1599" dirty="0">
                <a:latin typeface="+mn-lt"/>
              </a:endParaRPr>
            </a:p>
          </p:txBody>
        </p:sp>
        <p:sp>
          <p:nvSpPr>
            <p:cNvPr id="15" name="Text 12">
              <a:extLst>
                <a:ext uri="{FF2B5EF4-FFF2-40B4-BE49-F238E27FC236}">
                  <a16:creationId xmlns:a16="http://schemas.microsoft.com/office/drawing/2014/main" id="{6A2F21E7-CF00-453B-A435-725D9ADA23B0}"/>
                </a:ext>
              </a:extLst>
            </p:cNvPr>
            <p:cNvSpPr/>
            <p:nvPr/>
          </p:nvSpPr>
          <p:spPr>
            <a:xfrm>
              <a:off x="2182813" y="4194175"/>
              <a:ext cx="2536825" cy="317500"/>
            </a:xfrm>
            <a:prstGeom prst="rect">
              <a:avLst/>
            </a:prstGeom>
            <a:noFill/>
            <a:ln/>
          </p:spPr>
          <p:txBody>
            <a:bodyPr wrap="none"/>
            <a:lstStyle/>
            <a:p>
              <a:pPr eaLnBrk="1" fontAlgn="auto" hangingPunct="1">
                <a:lnSpc>
                  <a:spcPts val="273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kern="0" spc="-66" dirty="0">
                  <a:solidFill>
                    <a:srgbClr val="272525"/>
                  </a:solidFill>
                  <a:latin typeface="+mn-lt"/>
                  <a:ea typeface="Inter" pitchFamily="34" charset="-122"/>
                  <a:cs typeface="Inter" pitchFamily="34" charset="-120"/>
                </a:rPr>
                <a:t>Lightweight and Portable</a:t>
              </a:r>
              <a:endParaRPr lang="en-US" sz="2000" dirty="0">
                <a:latin typeface="+mn-lt"/>
              </a:endParaRPr>
            </a:p>
          </p:txBody>
        </p:sp>
        <p:sp>
          <p:nvSpPr>
            <p:cNvPr id="16" name="Text 13">
              <a:extLst>
                <a:ext uri="{FF2B5EF4-FFF2-40B4-BE49-F238E27FC236}">
                  <a16:creationId xmlns:a16="http://schemas.microsoft.com/office/drawing/2014/main" id="{ECF56582-668A-4DE2-A125-0F631A5D7FCE}"/>
                </a:ext>
              </a:extLst>
            </p:cNvPr>
            <p:cNvSpPr/>
            <p:nvPr/>
          </p:nvSpPr>
          <p:spPr>
            <a:xfrm>
              <a:off x="2182813" y="4633913"/>
              <a:ext cx="8027987" cy="649287"/>
            </a:xfrm>
            <a:prstGeom prst="rect">
              <a:avLst/>
            </a:prstGeom>
            <a:noFill/>
            <a:ln/>
          </p:spPr>
          <p:txBody>
            <a:bodyPr/>
            <a:lstStyle/>
            <a:p>
              <a:pPr eaLnBrk="1" fontAlgn="auto" hangingPunct="1">
                <a:lnSpc>
                  <a:spcPts val="2799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spc="-35" dirty="0">
                  <a:solidFill>
                    <a:srgbClr val="272525"/>
                  </a:solidFill>
                  <a:latin typeface="+mn-lt"/>
                  <a:ea typeface="Inter" pitchFamily="34" charset="-122"/>
                  <a:cs typeface="Inter" pitchFamily="34" charset="-120"/>
                </a:rPr>
                <a:t>Aluminum pressure cookers are known for their lightweight and portable design, making them easy to move around the kitchen or even take with you when traveling.</a:t>
              </a:r>
              <a:endParaRPr lang="en-US" sz="1600" dirty="0">
                <a:latin typeface="+mn-lt"/>
              </a:endParaRPr>
            </a:p>
          </p:txBody>
        </p:sp>
      </p:grpSp>
      <p:sp>
        <p:nvSpPr>
          <p:cNvPr id="19" name="Text 16">
            <a:extLst>
              <a:ext uri="{FF2B5EF4-FFF2-40B4-BE49-F238E27FC236}">
                <a16:creationId xmlns:a16="http://schemas.microsoft.com/office/drawing/2014/main" id="{7D124187-9FD0-4881-A9EB-C2E70323E557}"/>
              </a:ext>
            </a:extLst>
          </p:cNvPr>
          <p:cNvSpPr/>
          <p:nvPr/>
        </p:nvSpPr>
        <p:spPr>
          <a:xfrm>
            <a:off x="969963" y="5886450"/>
            <a:ext cx="192087" cy="379413"/>
          </a:xfrm>
          <a:prstGeom prst="rect">
            <a:avLst/>
          </a:prstGeom>
          <a:noFill/>
          <a:ln/>
        </p:spPr>
        <p:txBody>
          <a:bodyPr wrap="none"/>
          <a:lstStyle/>
          <a:p>
            <a:pPr algn="ctr" eaLnBrk="1" fontAlgn="auto" hangingPunct="1">
              <a:lnSpc>
                <a:spcPts val="2997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398" dirty="0">
              <a:latin typeface="+mn-lt"/>
            </a:endParaRP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C2A79A39-7E31-4197-9A71-EA832D23E815}"/>
              </a:ext>
            </a:extLst>
          </p:cNvPr>
          <p:cNvSpPr/>
          <p:nvPr/>
        </p:nvSpPr>
        <p:spPr>
          <a:xfrm>
            <a:off x="2182813" y="5892800"/>
            <a:ext cx="2536825" cy="315913"/>
          </a:xfrm>
          <a:prstGeom prst="rect">
            <a:avLst/>
          </a:prstGeom>
          <a:noFill/>
          <a:ln/>
        </p:spPr>
        <p:txBody>
          <a:bodyPr wrap="none"/>
          <a:lstStyle/>
          <a:p>
            <a:pPr eaLnBrk="1" fontAlgn="auto" hangingPunct="1">
              <a:lnSpc>
                <a:spcPts val="2498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998" dirty="0">
              <a:latin typeface="+mn-lt"/>
            </a:endParaRPr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8549DB4C-F25F-46D3-B834-0152BF795F66}"/>
              </a:ext>
            </a:extLst>
          </p:cNvPr>
          <p:cNvSpPr/>
          <p:nvPr/>
        </p:nvSpPr>
        <p:spPr>
          <a:xfrm>
            <a:off x="2182813" y="6330950"/>
            <a:ext cx="8027987" cy="974725"/>
          </a:xfrm>
          <a:prstGeom prst="rect">
            <a:avLst/>
          </a:prstGeom>
          <a:noFill/>
          <a:ln/>
        </p:spPr>
        <p:txBody>
          <a:bodyPr/>
          <a:lstStyle/>
          <a:p>
            <a:pPr eaLnBrk="1" fontAlgn="auto" hangingPunct="1">
              <a:lnSpc>
                <a:spcPts val="2558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599" dirty="0">
              <a:latin typeface="+mn-lt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745FB027-2E55-D6AA-2D66-7305F16989C4}"/>
              </a:ext>
            </a:extLst>
          </p:cNvPr>
          <p:cNvSpPr/>
          <p:nvPr/>
        </p:nvSpPr>
        <p:spPr>
          <a:xfrm>
            <a:off x="3885576" y="1393276"/>
            <a:ext cx="9448800" cy="1268413"/>
          </a:xfrm>
          <a:prstGeom prst="rect">
            <a:avLst/>
          </a:prstGeom>
          <a:noFill/>
          <a:ln/>
        </p:spPr>
        <p:txBody>
          <a:bodyPr/>
          <a:lstStyle/>
          <a:p>
            <a:pPr eaLnBrk="1" fontAlgn="auto" hangingPunct="1">
              <a:lnSpc>
                <a:spcPts val="4996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9D4B98-1CC8-12FE-D516-9FB0C4759668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14AF130-A4B2-6D73-61ED-3F3A0F59D72F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1BF5067-0FD0-BD16-5D24-6A248F22C9EE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4" name="Picture 23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59D055F4-7BD8-355F-62C3-ACB7730AB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82DA03-85F3-5E95-8B68-A3E98891B9DE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COMPARISON OF FEATURES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8CA1EA-8115-1A26-37B2-81BCB03B5DA2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C3190CD-6D5D-446A-6319-0D8FDCAEA575}"/>
              </a:ext>
            </a:extLst>
          </p:cNvPr>
          <p:cNvGrpSpPr/>
          <p:nvPr/>
        </p:nvGrpSpPr>
        <p:grpSpPr>
          <a:xfrm>
            <a:off x="-7621" y="7686413"/>
            <a:ext cx="14645640" cy="541938"/>
            <a:chOff x="-7621" y="7686413"/>
            <a:chExt cx="14645640" cy="541938"/>
          </a:xfrm>
        </p:grpSpPr>
        <p:pic>
          <p:nvPicPr>
            <p:cNvPr id="27" name="Graphic 26" descr="Badge Copyright with solid fill">
              <a:extLst>
                <a:ext uri="{FF2B5EF4-FFF2-40B4-BE49-F238E27FC236}">
                  <a16:creationId xmlns:a16="http://schemas.microsoft.com/office/drawing/2014/main" id="{D2A7F8BA-9CC5-A859-8B61-11E2F56DF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97153" y="7686413"/>
              <a:ext cx="541938" cy="541938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81A470-6009-B128-F307-8A86E4607DB0}"/>
                </a:ext>
              </a:extLst>
            </p:cNvPr>
            <p:cNvCxnSpPr>
              <a:cxnSpLocks/>
            </p:cNvCxnSpPr>
            <p:nvPr/>
          </p:nvCxnSpPr>
          <p:spPr>
            <a:xfrm>
              <a:off x="-7621" y="7696200"/>
              <a:ext cx="14645640" cy="0"/>
            </a:xfrm>
            <a:prstGeom prst="lin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332A73E-5CA7-A9A3-8416-1E1204679FB5}"/>
                </a:ext>
              </a:extLst>
            </p:cNvPr>
            <p:cNvSpPr txBox="1"/>
            <p:nvPr/>
          </p:nvSpPr>
          <p:spPr>
            <a:xfrm>
              <a:off x="586116" y="7791212"/>
              <a:ext cx="8023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0"/>
                </a:rPr>
                <a:t> TU Chemnitz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Summer Term-2024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GROUP-4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Pressure Cooker Lid</a:t>
              </a:r>
              <a:endParaRPr lang="en-DE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9A99FF-1219-7CEA-E69D-E226F75C0139}"/>
                </a:ext>
              </a:extLst>
            </p:cNvPr>
            <p:cNvSpPr txBox="1"/>
            <p:nvPr/>
          </p:nvSpPr>
          <p:spPr>
            <a:xfrm>
              <a:off x="8900590" y="7791212"/>
              <a:ext cx="4836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Arial Rounded MT Bold" panose="020F0704030504030204" pitchFamily="34" charset="0"/>
                </a:defRPr>
              </a:lvl1pPr>
            </a:lstStyle>
            <a:p>
              <a:r>
                <a:rPr lang="en-US" dirty="0"/>
                <a:t>LIFE CYCLE ENGINEERING</a:t>
              </a:r>
              <a:r>
                <a:rPr lang="en-US" dirty="0">
                  <a:latin typeface="Arial Rounded MT Bold" panose="020F0704030504030204" pitchFamily="34" charset="0"/>
                </a:rPr>
                <a:t> </a:t>
              </a:r>
              <a:r>
                <a:rPr lang="en-US" sz="1800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</a:t>
              </a:r>
              <a:r>
                <a:rPr lang="en-US" dirty="0"/>
                <a:t>ADV MANUF</a:t>
              </a:r>
              <a:endParaRPr lang="en-DE" dirty="0"/>
            </a:p>
          </p:txBody>
        </p:sp>
      </p:grpSp>
      <p:sp>
        <p:nvSpPr>
          <p:cNvPr id="32" name="Text 2">
            <a:extLst>
              <a:ext uri="{FF2B5EF4-FFF2-40B4-BE49-F238E27FC236}">
                <a16:creationId xmlns:a16="http://schemas.microsoft.com/office/drawing/2014/main" id="{2744A73A-84BE-76B9-8BF2-083ED6DCEC1E}"/>
              </a:ext>
            </a:extLst>
          </p:cNvPr>
          <p:cNvSpPr/>
          <p:nvPr/>
        </p:nvSpPr>
        <p:spPr>
          <a:xfrm>
            <a:off x="4190376" y="1698076"/>
            <a:ext cx="9448800" cy="1268413"/>
          </a:xfrm>
          <a:prstGeom prst="rect">
            <a:avLst/>
          </a:prstGeom>
          <a:noFill/>
          <a:ln/>
        </p:spPr>
        <p:txBody>
          <a:bodyPr/>
          <a:lstStyle/>
          <a:p>
            <a:pPr eaLnBrk="1" fontAlgn="auto" hangingPunct="1">
              <a:lnSpc>
                <a:spcPts val="4996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4" name="Text 2">
            <a:extLst>
              <a:ext uri="{FF2B5EF4-FFF2-40B4-BE49-F238E27FC236}">
                <a16:creationId xmlns:a16="http://schemas.microsoft.com/office/drawing/2014/main" id="{DDAF6651-4926-5D05-E26B-F15C3016C88F}"/>
              </a:ext>
            </a:extLst>
          </p:cNvPr>
          <p:cNvSpPr/>
          <p:nvPr/>
        </p:nvSpPr>
        <p:spPr>
          <a:xfrm>
            <a:off x="3885576" y="1513926"/>
            <a:ext cx="9448800" cy="1268413"/>
          </a:xfrm>
          <a:prstGeom prst="rect">
            <a:avLst/>
          </a:prstGeom>
          <a:noFill/>
          <a:ln/>
        </p:spPr>
        <p:txBody>
          <a:bodyPr/>
          <a:lstStyle/>
          <a:p>
            <a:pPr eaLnBrk="1" fontAlgn="auto" hangingPunct="1">
              <a:lnSpc>
                <a:spcPts val="4996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kern="0" spc="-120" dirty="0">
                <a:solidFill>
                  <a:schemeClr val="bg1"/>
                </a:solidFill>
                <a:latin typeface="+mn-lt"/>
                <a:ea typeface="Inter" pitchFamily="34" charset="-122"/>
                <a:cs typeface="Inter" pitchFamily="34" charset="-120"/>
              </a:rPr>
              <a:t>. Stainless Steel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7F20BE-735C-641A-5B18-736A8CAF6622}"/>
              </a:ext>
            </a:extLst>
          </p:cNvPr>
          <p:cNvSpPr/>
          <p:nvPr/>
        </p:nvSpPr>
        <p:spPr>
          <a:xfrm>
            <a:off x="13798446" y="7705988"/>
            <a:ext cx="839573" cy="5236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FC8F8-05A6-A4D0-84EE-1BADB894BD0F}"/>
              </a:ext>
            </a:extLst>
          </p:cNvPr>
          <p:cNvSpPr txBox="1"/>
          <p:nvPr/>
        </p:nvSpPr>
        <p:spPr>
          <a:xfrm>
            <a:off x="14044284" y="7696200"/>
            <a:ext cx="453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8</a:t>
            </a:r>
            <a:endParaRPr lang="en-DE" sz="2800" dirty="0">
              <a:solidFill>
                <a:schemeClr val="bg1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554245A-054D-174C-53B8-B3F60A0FB4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3560945"/>
              </p:ext>
            </p:extLst>
          </p:nvPr>
        </p:nvGraphicFramePr>
        <p:xfrm>
          <a:off x="9017830" y="2436237"/>
          <a:ext cx="5357358" cy="3614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6D552128-562A-C9C5-3071-C2CD129530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065" y="1296683"/>
            <a:ext cx="12058182" cy="63520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327160A-A37A-3D23-9BF3-8911B29FEF24}"/>
              </a:ext>
            </a:extLst>
          </p:cNvPr>
          <p:cNvSpPr/>
          <p:nvPr/>
        </p:nvSpPr>
        <p:spPr>
          <a:xfrm>
            <a:off x="13798446" y="7705988"/>
            <a:ext cx="839573" cy="5236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1875D5-273A-467D-F91A-90BB46818CCA}"/>
              </a:ext>
            </a:extLst>
          </p:cNvPr>
          <p:cNvGrpSpPr/>
          <p:nvPr/>
        </p:nvGrpSpPr>
        <p:grpSpPr>
          <a:xfrm>
            <a:off x="-7621" y="7686413"/>
            <a:ext cx="14645640" cy="541938"/>
            <a:chOff x="-7621" y="7686413"/>
            <a:chExt cx="14645640" cy="541938"/>
          </a:xfrm>
        </p:grpSpPr>
        <p:pic>
          <p:nvPicPr>
            <p:cNvPr id="23" name="Graphic 22" descr="Badge Copyright with solid fill">
              <a:extLst>
                <a:ext uri="{FF2B5EF4-FFF2-40B4-BE49-F238E27FC236}">
                  <a16:creationId xmlns:a16="http://schemas.microsoft.com/office/drawing/2014/main" id="{58649963-7AD5-A0FA-55B8-3185D7779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97153" y="7686413"/>
              <a:ext cx="541938" cy="541938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A7008C-58DF-953A-7A24-83290DA7EC62}"/>
                </a:ext>
              </a:extLst>
            </p:cNvPr>
            <p:cNvCxnSpPr>
              <a:cxnSpLocks/>
            </p:cNvCxnSpPr>
            <p:nvPr/>
          </p:nvCxnSpPr>
          <p:spPr>
            <a:xfrm>
              <a:off x="-7621" y="7696200"/>
              <a:ext cx="14645640" cy="0"/>
            </a:xfrm>
            <a:prstGeom prst="lin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CCD69F-3DC4-1C2C-FF9F-C7DE2DD2A30E}"/>
                </a:ext>
              </a:extLst>
            </p:cNvPr>
            <p:cNvSpPr txBox="1"/>
            <p:nvPr/>
          </p:nvSpPr>
          <p:spPr>
            <a:xfrm>
              <a:off x="586116" y="7791212"/>
              <a:ext cx="8023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 Rounded MT Bold" panose="020F0704030504030204" pitchFamily="34" charset="0"/>
                </a:rPr>
                <a:t> TU Chemnitz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Summer Term-2024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GROUP-4 </a:t>
              </a:r>
              <a:r>
                <a:rPr lang="en-US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Pressure Cooker Lid</a:t>
              </a:r>
              <a:endParaRPr lang="en-DE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3E0C77-3507-156D-3CA9-35A066CFEFDB}"/>
                </a:ext>
              </a:extLst>
            </p:cNvPr>
            <p:cNvSpPr txBox="1"/>
            <p:nvPr/>
          </p:nvSpPr>
          <p:spPr>
            <a:xfrm>
              <a:off x="8900590" y="7791212"/>
              <a:ext cx="4836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Arial Rounded MT Bold" panose="020F0704030504030204" pitchFamily="34" charset="0"/>
                </a:defRPr>
              </a:lvl1pPr>
            </a:lstStyle>
            <a:p>
              <a:r>
                <a:rPr lang="en-US" dirty="0"/>
                <a:t>LIFE CYCLE ENGINEERING</a:t>
              </a:r>
              <a:r>
                <a:rPr lang="en-US" dirty="0">
                  <a:latin typeface="Arial Rounded MT Bold" panose="020F0704030504030204" pitchFamily="34" charset="0"/>
                </a:rPr>
                <a:t> </a:t>
              </a:r>
              <a:r>
                <a:rPr lang="en-US" sz="1800" b="1" dirty="0"/>
                <a:t>·</a:t>
              </a:r>
              <a:r>
                <a:rPr lang="en-US" dirty="0">
                  <a:latin typeface="Arial Rounded MT Bold" panose="020F0704030504030204" pitchFamily="34" charset="0"/>
                </a:rPr>
                <a:t> </a:t>
              </a:r>
              <a:r>
                <a:rPr lang="en-US" dirty="0"/>
                <a:t>ADV MANUF</a:t>
              </a:r>
              <a:endParaRPr lang="en-DE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5E96A5D-1D52-26F1-44B5-273D941A7663}"/>
              </a:ext>
            </a:extLst>
          </p:cNvPr>
          <p:cNvSpPr txBox="1"/>
          <p:nvPr/>
        </p:nvSpPr>
        <p:spPr>
          <a:xfrm>
            <a:off x="14044284" y="7696200"/>
            <a:ext cx="453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9</a:t>
            </a:r>
            <a:endParaRPr lang="en-DE" sz="28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39C3C1-87B1-3B1E-5B19-37EE086CE248}"/>
              </a:ext>
            </a:extLst>
          </p:cNvPr>
          <p:cNvSpPr txBox="1"/>
          <p:nvPr/>
        </p:nvSpPr>
        <p:spPr>
          <a:xfrm>
            <a:off x="586116" y="1732002"/>
            <a:ext cx="121674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</a:rPr>
              <a:t>Sales volume of Pressure cookers in European market 34 million Nos per year.</a:t>
            </a:r>
          </a:p>
          <a:p>
            <a:endParaRPr lang="en-US" sz="20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 Rounded MT Bold" panose="020F0704030504030204" pitchFamily="34" charset="0"/>
              </a:rPr>
              <a:t>Aluminum - 40% of the overall pressure cooker market in Europe. 13.6 million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 Rounded MT Bold" panose="020F0704030504030204" pitchFamily="34" charset="0"/>
              </a:rPr>
              <a:t>Steel - 60% of the overall pressure cooker market in Europe. 20.4 million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 Rounded MT Bold" panose="020F0704030504030204" pitchFamily="34" charset="0"/>
              </a:rPr>
              <a:t>We are targeting 10 million Nos. of market share of both Steel and Aluminum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6CA3DC3-8556-177C-7F21-E89F692861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917906"/>
              </p:ext>
            </p:extLst>
          </p:nvPr>
        </p:nvGraphicFramePr>
        <p:xfrm>
          <a:off x="4232590" y="4301612"/>
          <a:ext cx="5006400" cy="26635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03200">
                  <a:extLst>
                    <a:ext uri="{9D8B030D-6E8A-4147-A177-3AD203B41FA5}">
                      <a16:colId xmlns:a16="http://schemas.microsoft.com/office/drawing/2014/main" val="4200837693"/>
                    </a:ext>
                  </a:extLst>
                </a:gridCol>
                <a:gridCol w="2503200">
                  <a:extLst>
                    <a:ext uri="{9D8B030D-6E8A-4147-A177-3AD203B41FA5}">
                      <a16:colId xmlns:a16="http://schemas.microsoft.com/office/drawing/2014/main" val="1244166830"/>
                    </a:ext>
                  </a:extLst>
                </a:gridCol>
              </a:tblGrid>
              <a:tr h="92705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Material</a:t>
                      </a:r>
                      <a:endParaRPr lang="en-DE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Average Price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(EUR)</a:t>
                      </a:r>
                      <a:endParaRPr lang="en-DE" sz="2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311517"/>
                  </a:ext>
                </a:extLst>
              </a:tr>
              <a:tr h="85932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Aluminum</a:t>
                      </a:r>
                      <a:endParaRPr lang="en-D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400" b="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€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 3</a:t>
                      </a:r>
                      <a:r>
                        <a:rPr lang="en-DE" sz="2400" b="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en-D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177489"/>
                  </a:ext>
                </a:extLst>
              </a:tr>
              <a:tr h="85932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Steel</a:t>
                      </a:r>
                      <a:endParaRPr lang="en-D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2400" b="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€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 2</a:t>
                      </a:r>
                      <a:r>
                        <a:rPr lang="en-DE" sz="2400" b="0" kern="1200" dirty="0">
                          <a:solidFill>
                            <a:schemeClr val="tx1"/>
                          </a:solidFill>
                          <a:latin typeface="Arial Rounded MT Bold" panose="020F07040305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en-DE" sz="2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565155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7A6ECAAD-E527-E8AD-609F-76335124A72A}"/>
              </a:ext>
            </a:extLst>
          </p:cNvPr>
          <p:cNvGrpSpPr/>
          <p:nvPr/>
        </p:nvGrpSpPr>
        <p:grpSpPr>
          <a:xfrm>
            <a:off x="11178114" y="4228180"/>
            <a:ext cx="3319998" cy="652563"/>
            <a:chOff x="10997886" y="4277513"/>
            <a:chExt cx="3319998" cy="6525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9E2968-C5D2-2085-FAFE-A5FA78378EB4}"/>
                </a:ext>
              </a:extLst>
            </p:cNvPr>
            <p:cNvSpPr/>
            <p:nvPr/>
          </p:nvSpPr>
          <p:spPr>
            <a:xfrm>
              <a:off x="10997886" y="4277513"/>
              <a:ext cx="3273312" cy="64632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667B4E-3FC6-5A27-5484-F1AC115EF9E3}"/>
                </a:ext>
              </a:extLst>
            </p:cNvPr>
            <p:cNvSpPr txBox="1"/>
            <p:nvPr/>
          </p:nvSpPr>
          <p:spPr>
            <a:xfrm>
              <a:off x="11044572" y="4283745"/>
              <a:ext cx="32733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Fortunebuissnessinsights.com</a:t>
              </a:r>
              <a:endParaRPr lang="en-DE" b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9A51D94-7947-CB74-14E4-399384D087A0}"/>
              </a:ext>
            </a:extLst>
          </p:cNvPr>
          <p:cNvGrpSpPr/>
          <p:nvPr/>
        </p:nvGrpSpPr>
        <p:grpSpPr>
          <a:xfrm>
            <a:off x="-378869" y="-765341"/>
            <a:ext cx="15009269" cy="2820841"/>
            <a:chOff x="-407657" y="-765341"/>
            <a:chExt cx="15009269" cy="282084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385EC21-E334-CF5D-A902-DD2DE5A94DB6}"/>
                </a:ext>
              </a:extLst>
            </p:cNvPr>
            <p:cNvGrpSpPr/>
            <p:nvPr/>
          </p:nvGrpSpPr>
          <p:grpSpPr>
            <a:xfrm>
              <a:off x="-407657" y="-765341"/>
              <a:ext cx="15009269" cy="2820841"/>
              <a:chOff x="-378869" y="-765341"/>
              <a:chExt cx="15009269" cy="282084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EEE0E56-7272-6A6E-9F21-EE339D0A2D6E}"/>
                  </a:ext>
                </a:extLst>
              </p:cNvPr>
              <p:cNvSpPr/>
              <p:nvPr/>
            </p:nvSpPr>
            <p:spPr>
              <a:xfrm>
                <a:off x="0" y="-16462"/>
                <a:ext cx="14630400" cy="132308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pic>
            <p:nvPicPr>
              <p:cNvPr id="20" name="Picture 19" descr="A logo on a black background&#10;&#10;Description automatically generated">
                <a:extLst>
                  <a:ext uri="{FF2B5EF4-FFF2-40B4-BE49-F238E27FC236}">
                    <a16:creationId xmlns:a16="http://schemas.microsoft.com/office/drawing/2014/main" id="{FED429A7-4FFF-97D5-8203-C33ADADC2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colorTemperature colorTemp="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-378869" y="-765341"/>
                <a:ext cx="3379977" cy="282084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CAC5A0-200C-C2C0-826D-8F7FB1B471BC}"/>
                  </a:ext>
                </a:extLst>
              </p:cNvPr>
              <p:cNvSpPr txBox="1"/>
              <p:nvPr/>
            </p:nvSpPr>
            <p:spPr>
              <a:xfrm>
                <a:off x="2897945" y="-156051"/>
                <a:ext cx="97535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EFFECTIVE PRODUCTION VOL.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Case Study : Pressure Cooker Lid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Lecturer: Prof. Paulo </a:t>
                </a:r>
                <a:r>
                  <a:rPr lang="en-US" dirty="0" err="1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Pecas</a:t>
                </a:r>
                <a:r>
                  <a:rPr lang="en-US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DE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B1C7A45-EB17-7D07-5FB0-EE39DDC492AA}"/>
                </a:ext>
              </a:extLst>
            </p:cNvPr>
            <p:cNvCxnSpPr/>
            <p:nvPr/>
          </p:nvCxnSpPr>
          <p:spPr>
            <a:xfrm>
              <a:off x="2529840" y="155335"/>
              <a:ext cx="0" cy="9794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157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UC Folgefolien ">
  <a:themeElements>
    <a:clrScheme name="MB">
      <a:dk1>
        <a:srgbClr val="000000"/>
      </a:dk1>
      <a:lt1>
        <a:srgbClr val="FFFFFF"/>
      </a:lt1>
      <a:dk2>
        <a:srgbClr val="7F7F7F"/>
      </a:dk2>
      <a:lt2>
        <a:srgbClr val="FFFFFF"/>
      </a:lt2>
      <a:accent1>
        <a:srgbClr val="005F50"/>
      </a:accent1>
      <a:accent2>
        <a:srgbClr val="123375"/>
      </a:accent2>
      <a:accent3>
        <a:srgbClr val="00C6A7"/>
      </a:accent3>
      <a:accent4>
        <a:srgbClr val="F2F2F2"/>
      </a:accent4>
      <a:accent5>
        <a:srgbClr val="CB1D57"/>
      </a:accent5>
      <a:accent6>
        <a:srgbClr val="00322A"/>
      </a:accent6>
      <a:hlink>
        <a:srgbClr val="005F50"/>
      </a:hlink>
      <a:folHlink>
        <a:srgbClr val="00AC8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1E0E2915-DF85-4FD4-8C3A-55E744BE7C11}" vid="{A1C9431B-C632-4010-8BF0-9B921B093D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4677</TotalTime>
  <Words>3564</Words>
  <Application>Microsoft Office PowerPoint</Application>
  <PresentationFormat>Custom</PresentationFormat>
  <Paragraphs>1073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ADLaM Display</vt:lpstr>
      <vt:lpstr>Aharoni</vt:lpstr>
      <vt:lpstr>Aptos Black</vt:lpstr>
      <vt:lpstr>aptos narrow</vt:lpstr>
      <vt:lpstr>aptos narrow</vt:lpstr>
      <vt:lpstr>Arial</vt:lpstr>
      <vt:lpstr>Arial Rounded MT Bold</vt:lpstr>
      <vt:lpstr>Calibri</vt:lpstr>
      <vt:lpstr>Cambria</vt:lpstr>
      <vt:lpstr>Cambria Math</vt:lpstr>
      <vt:lpstr>Edwardian Script ITC</vt:lpstr>
      <vt:lpstr>NX ANSI Symbols</vt:lpstr>
      <vt:lpstr>Roboto</vt:lpstr>
      <vt:lpstr>TUC Folgefolien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Reduce presentation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Prajjwal Garag</cp:lastModifiedBy>
  <cp:revision>136</cp:revision>
  <dcterms:created xsi:type="dcterms:W3CDTF">2024-05-01T23:27:15Z</dcterms:created>
  <dcterms:modified xsi:type="dcterms:W3CDTF">2025-01-09T09:27:27Z</dcterms:modified>
</cp:coreProperties>
</file>